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7" r:id="rId2"/>
  </p:sldMasterIdLst>
  <p:notesMasterIdLst>
    <p:notesMasterId r:id="rId79"/>
  </p:notesMasterIdLst>
  <p:sldIdLst>
    <p:sldId id="256" r:id="rId3"/>
    <p:sldId id="363" r:id="rId4"/>
    <p:sldId id="394" r:id="rId5"/>
    <p:sldId id="346" r:id="rId6"/>
    <p:sldId id="342" r:id="rId7"/>
    <p:sldId id="413" r:id="rId8"/>
    <p:sldId id="412" r:id="rId9"/>
    <p:sldId id="344" r:id="rId10"/>
    <p:sldId id="345" r:id="rId11"/>
    <p:sldId id="415" r:id="rId12"/>
    <p:sldId id="414" r:id="rId13"/>
    <p:sldId id="397" r:id="rId14"/>
    <p:sldId id="398" r:id="rId15"/>
    <p:sldId id="399" r:id="rId16"/>
    <p:sldId id="406" r:id="rId17"/>
    <p:sldId id="400" r:id="rId18"/>
    <p:sldId id="401" r:id="rId19"/>
    <p:sldId id="402" r:id="rId20"/>
    <p:sldId id="403" r:id="rId21"/>
    <p:sldId id="383" r:id="rId22"/>
    <p:sldId id="368" r:id="rId23"/>
    <p:sldId id="407" r:id="rId24"/>
    <p:sldId id="408" r:id="rId25"/>
    <p:sldId id="409" r:id="rId26"/>
    <p:sldId id="410" r:id="rId27"/>
    <p:sldId id="371" r:id="rId28"/>
    <p:sldId id="369" r:id="rId29"/>
    <p:sldId id="370" r:id="rId30"/>
    <p:sldId id="411" r:id="rId31"/>
    <p:sldId id="373" r:id="rId32"/>
    <p:sldId id="404" r:id="rId33"/>
    <p:sldId id="375" r:id="rId34"/>
    <p:sldId id="405" r:id="rId35"/>
    <p:sldId id="395" r:id="rId36"/>
    <p:sldId id="381" r:id="rId37"/>
    <p:sldId id="382" r:id="rId38"/>
    <p:sldId id="444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45" r:id="rId50"/>
    <p:sldId id="428" r:id="rId51"/>
    <p:sldId id="429" r:id="rId52"/>
    <p:sldId id="430" r:id="rId53"/>
    <p:sldId id="431" r:id="rId54"/>
    <p:sldId id="432" r:id="rId55"/>
    <p:sldId id="433" r:id="rId56"/>
    <p:sldId id="434" r:id="rId57"/>
    <p:sldId id="435" r:id="rId58"/>
    <p:sldId id="436" r:id="rId59"/>
    <p:sldId id="437" r:id="rId60"/>
    <p:sldId id="448" r:id="rId61"/>
    <p:sldId id="449" r:id="rId62"/>
    <p:sldId id="450" r:id="rId63"/>
    <p:sldId id="451" r:id="rId64"/>
    <p:sldId id="452" r:id="rId65"/>
    <p:sldId id="453" r:id="rId66"/>
    <p:sldId id="454" r:id="rId67"/>
    <p:sldId id="455" r:id="rId68"/>
    <p:sldId id="456" r:id="rId69"/>
    <p:sldId id="446" r:id="rId70"/>
    <p:sldId id="438" r:id="rId71"/>
    <p:sldId id="439" r:id="rId72"/>
    <p:sldId id="440" r:id="rId73"/>
    <p:sldId id="441" r:id="rId74"/>
    <p:sldId id="442" r:id="rId75"/>
    <p:sldId id="443" r:id="rId76"/>
    <p:sldId id="447" r:id="rId77"/>
    <p:sldId id="374" r:id="rId78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8D2330-38C3-4766-BF0D-93D38594D5AA}">
          <p14:sldIdLst>
            <p14:sldId id="256"/>
            <p14:sldId id="363"/>
          </p14:sldIdLst>
        </p14:section>
        <p14:section name="What is Modelica" id="{6161F8E0-AEDD-46F3-82DA-2C8503F4E530}">
          <p14:sldIdLst>
            <p14:sldId id="394"/>
            <p14:sldId id="346"/>
            <p14:sldId id="342"/>
            <p14:sldId id="413"/>
            <p14:sldId id="412"/>
            <p14:sldId id="344"/>
            <p14:sldId id="345"/>
            <p14:sldId id="415"/>
            <p14:sldId id="414"/>
          </p14:sldIdLst>
        </p14:section>
        <p14:section name="Dymola" id="{61403DE8-279A-4BAF-A341-740BDDEB0EFE}">
          <p14:sldIdLst>
            <p14:sldId id="397"/>
            <p14:sldId id="398"/>
            <p14:sldId id="399"/>
            <p14:sldId id="406"/>
            <p14:sldId id="400"/>
            <p14:sldId id="401"/>
            <p14:sldId id="402"/>
            <p14:sldId id="403"/>
            <p14:sldId id="383"/>
          </p14:sldIdLst>
        </p14:section>
        <p14:section name="Modelica syntax" id="{4B5A48B4-E36A-4C04-B8A3-E528FB9DE63D}">
          <p14:sldIdLst>
            <p14:sldId id="368"/>
            <p14:sldId id="407"/>
            <p14:sldId id="408"/>
            <p14:sldId id="409"/>
            <p14:sldId id="410"/>
            <p14:sldId id="371"/>
            <p14:sldId id="369"/>
            <p14:sldId id="370"/>
            <p14:sldId id="411"/>
            <p14:sldId id="373"/>
            <p14:sldId id="404"/>
            <p14:sldId id="375"/>
            <p14:sldId id="405"/>
            <p14:sldId id="395"/>
          </p14:sldIdLst>
        </p14:section>
        <p14:section name="Useful URLs" id="{03CB17B6-9C4C-41AC-AAF8-FED7CC40A227}">
          <p14:sldIdLst>
            <p14:sldId id="381"/>
            <p14:sldId id="382"/>
          </p14:sldIdLst>
        </p14:section>
        <p14:section name="To Filip" id="{05F76662-9418-4526-A329-622099FDA819}">
          <p14:sldIdLst>
            <p14:sldId id="444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4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46"/>
            <p14:sldId id="438"/>
            <p14:sldId id="439"/>
            <p14:sldId id="440"/>
            <p14:sldId id="441"/>
            <p14:sldId id="442"/>
            <p14:sldId id="443"/>
            <p14:sldId id="447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9" autoAdjust="0"/>
    <p:restoredTop sz="93400" autoAdjust="0"/>
  </p:normalViewPr>
  <p:slideViewPr>
    <p:cSldViewPr>
      <p:cViewPr varScale="1">
        <p:scale>
          <a:sx n="94" d="100"/>
          <a:sy n="94" d="100"/>
        </p:scale>
        <p:origin x="130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26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D11F6F1-EBD8-4F81-971C-A0C6DA86F1A7}" type="datetimeFigureOut">
              <a:rPr lang="en-GB"/>
              <a:pPr>
                <a:defRPr/>
              </a:pPr>
              <a:t>19/10/2017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F0AFAE-E0DF-4756-9D50-97DCD3BB6F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3907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085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Modelica</a:t>
            </a:r>
            <a:r>
              <a:rPr lang="nl-NL" dirty="0" smtClean="0"/>
              <a:t> is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programming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language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Overview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most important </a:t>
            </a:r>
            <a:r>
              <a:rPr lang="nl-NL" baseline="0" dirty="0" err="1" smtClean="0"/>
              <a:t>parts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syntax</a:t>
            </a:r>
          </a:p>
          <a:p>
            <a:endParaRPr lang="nl-NL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368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connecties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15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eerst</a:t>
            </a:r>
            <a:r>
              <a:rPr lang="en-US" dirty="0" smtClean="0"/>
              <a:t> flow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29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Ander </a:t>
            </a:r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zoeken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71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deel</a:t>
            </a:r>
            <a:r>
              <a:rPr lang="en-US" baseline="0" dirty="0" smtClean="0"/>
              <a:t> libraries? </a:t>
            </a:r>
            <a:r>
              <a:rPr lang="en-US" baseline="0" dirty="0" smtClean="0">
                <a:sym typeface="Wingdings" panose="05000000000000000000" pitchFamily="2" charset="2"/>
              </a:rPr>
              <a:t> Filip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59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4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4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48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3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icon </a:t>
            </a:r>
            <a:r>
              <a:rPr lang="en-US" b="1" dirty="0" err="1" smtClean="0"/>
              <a:t>toevoegen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520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variable, define equation, define initial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05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Possible to define parameters: variables of</a:t>
            </a:r>
            <a:r>
              <a:rPr lang="en-US" baseline="0" dirty="0" smtClean="0"/>
              <a:t> which the value is known before, but can be changed by the user</a:t>
            </a:r>
          </a:p>
          <a:p>
            <a:r>
              <a:rPr lang="en-US" baseline="0" dirty="0" smtClean="0"/>
              <a:t>Constants are used for parameters that are not likely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5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types:</a:t>
            </a:r>
            <a:r>
              <a:rPr lang="en-US" b="1" baseline="0" dirty="0" smtClean="0"/>
              <a:t> assign unit to for example real, Boolean,…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80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720000"/>
            <a:ext cx="10160000" cy="69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440000" y="2320000"/>
            <a:ext cx="6200000" cy="200000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40000" y="4659639"/>
            <a:ext cx="6200000" cy="120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0" y="2000000"/>
            <a:ext cx="2044498" cy="477160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4000" y="6340000"/>
            <a:ext cx="476000" cy="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400001"/>
            <a:ext cx="2238591" cy="7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720000"/>
            <a:ext cx="10160000" cy="69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7" tIns="50797" rIns="101597" bIns="50797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440000" y="2320000"/>
            <a:ext cx="6200000" cy="200000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40000" y="4659639"/>
            <a:ext cx="6200000" cy="120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0" y="2000000"/>
            <a:ext cx="2044498" cy="477160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04000" y="6340000"/>
            <a:ext cx="476000" cy="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400003"/>
            <a:ext cx="2238591" cy="7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0160000" cy="7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7" tIns="50797" rIns="101597" bIns="50797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200000" y="2560000"/>
            <a:ext cx="5660000" cy="200022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200000" y="4910120"/>
            <a:ext cx="5660000" cy="120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1" y="6720000"/>
            <a:ext cx="1680509" cy="6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0000"/>
            <a:ext cx="3667768" cy="35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0000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253992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372669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253992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0000" y="1500002"/>
            <a:ext cx="4489098" cy="710847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rgbClr val="00407A"/>
                </a:solidFill>
              </a:defRPr>
            </a:lvl1pPr>
            <a:lvl2pPr marL="507985" indent="0">
              <a:buNone/>
              <a:defRPr sz="2200" b="1"/>
            </a:lvl2pPr>
            <a:lvl3pPr marL="1015970" indent="0">
              <a:buNone/>
              <a:defRPr sz="2000" b="1"/>
            </a:lvl3pPr>
            <a:lvl4pPr marL="1523955" indent="0">
              <a:buNone/>
              <a:defRPr sz="1800" b="1"/>
            </a:lvl4pPr>
            <a:lvl5pPr marL="2031940" indent="0">
              <a:buNone/>
              <a:defRPr sz="1800" b="1"/>
            </a:lvl5pPr>
            <a:lvl6pPr marL="2539925" indent="0">
              <a:buNone/>
              <a:defRPr sz="1800" b="1"/>
            </a:lvl6pPr>
            <a:lvl7pPr marL="3047910" indent="0">
              <a:buNone/>
              <a:defRPr sz="1800" b="1"/>
            </a:lvl7pPr>
            <a:lvl8pPr marL="3555893" indent="0">
              <a:buNone/>
              <a:defRPr sz="1800" b="1"/>
            </a:lvl8pPr>
            <a:lvl9pPr marL="4063877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0000" y="2213247"/>
            <a:ext cx="4489098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199994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360000" y="1500002"/>
            <a:ext cx="4488000" cy="71084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85" indent="0">
              <a:buNone/>
              <a:defRPr sz="2200" b="1"/>
            </a:lvl2pPr>
            <a:lvl3pPr marL="1015970" indent="0">
              <a:buNone/>
              <a:defRPr sz="2000" b="1"/>
            </a:lvl3pPr>
            <a:lvl4pPr marL="1523955" indent="0">
              <a:buNone/>
              <a:defRPr sz="1800" b="1"/>
            </a:lvl4pPr>
            <a:lvl5pPr marL="2031940" indent="0">
              <a:buNone/>
              <a:defRPr sz="1800" b="1"/>
            </a:lvl5pPr>
            <a:lvl6pPr marL="2539925" indent="0">
              <a:buNone/>
              <a:defRPr sz="1800" b="1"/>
            </a:lvl6pPr>
            <a:lvl7pPr marL="3047910" indent="0">
              <a:buNone/>
              <a:defRPr sz="1800" b="1"/>
            </a:lvl7pPr>
            <a:lvl8pPr marL="3555893" indent="0">
              <a:buNone/>
              <a:defRPr sz="1800" b="1"/>
            </a:lvl8pPr>
            <a:lvl9pPr marL="4063877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5360000" y="2213247"/>
            <a:ext cx="4488000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760309" indent="-31749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3" y="600000"/>
            <a:ext cx="3342570" cy="994556"/>
          </a:xfrm>
        </p:spPr>
        <p:txBody>
          <a:bodyPr anchor="t" anchorCtr="0"/>
          <a:lstStyle>
            <a:lvl1pPr algn="l">
              <a:defRPr sz="22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179902" y="600000"/>
            <a:ext cx="5672377" cy="5840000"/>
          </a:xfrm>
        </p:spPr>
        <p:txBody>
          <a:bodyPr/>
          <a:lstStyle>
            <a:lvl1pPr>
              <a:defRPr sz="2700"/>
            </a:lvl1pPr>
            <a:lvl2pPr>
              <a:defRPr sz="2700"/>
            </a:lvl2pPr>
            <a:lvl3pPr>
              <a:defRPr sz="2200"/>
            </a:lvl3pPr>
            <a:lvl4pPr>
              <a:defRPr sz="1800"/>
            </a:lvl4pPr>
            <a:lvl5pPr marL="1594508" indent="-253992">
              <a:buFont typeface="Arial" pitchFamily="34" charset="0"/>
              <a:buChar char="-"/>
              <a:tabLst/>
              <a:defRPr sz="1800">
                <a:solidFill>
                  <a:srgbClr val="00407A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99505" y="1594557"/>
            <a:ext cx="3342570" cy="4840000"/>
          </a:xfrm>
        </p:spPr>
        <p:txBody>
          <a:bodyPr/>
          <a:lstStyle>
            <a:lvl1pPr marL="0" indent="0">
              <a:buNone/>
              <a:defRPr sz="1600"/>
            </a:lvl1pPr>
            <a:lvl2pPr marL="507985" indent="0">
              <a:buNone/>
              <a:defRPr sz="1300"/>
            </a:lvl2pPr>
            <a:lvl3pPr marL="1015970" indent="0">
              <a:buNone/>
              <a:defRPr sz="1100"/>
            </a:lvl3pPr>
            <a:lvl4pPr marL="1523955" indent="0">
              <a:buNone/>
              <a:defRPr sz="1000"/>
            </a:lvl4pPr>
            <a:lvl5pPr marL="2031940" indent="0">
              <a:buNone/>
              <a:defRPr sz="1000"/>
            </a:lvl5pPr>
            <a:lvl6pPr marL="2539925" indent="0">
              <a:buNone/>
              <a:defRPr sz="1000"/>
            </a:lvl6pPr>
            <a:lvl7pPr marL="3047910" indent="0">
              <a:buNone/>
              <a:defRPr sz="1000"/>
            </a:lvl7pPr>
            <a:lvl8pPr marL="3555893" indent="0">
              <a:buNone/>
              <a:defRPr sz="1000"/>
            </a:lvl8pPr>
            <a:lvl9pPr marL="4063877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0" y="5320000"/>
            <a:ext cx="9260000" cy="600000"/>
          </a:xfrm>
        </p:spPr>
        <p:txBody>
          <a:bodyPr anchor="t" anchorCtr="0">
            <a:noAutofit/>
          </a:bodyPr>
          <a:lstStyle>
            <a:lvl1pPr algn="l">
              <a:defRPr sz="22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00000" y="600000"/>
            <a:ext cx="9260000" cy="4572000"/>
          </a:xfrm>
        </p:spPr>
        <p:txBody>
          <a:bodyPr/>
          <a:lstStyle>
            <a:lvl1pPr marL="0" indent="0">
              <a:buNone/>
              <a:defRPr sz="3600"/>
            </a:lvl1pPr>
            <a:lvl2pPr marL="507985" indent="0">
              <a:buNone/>
              <a:defRPr sz="3100"/>
            </a:lvl2pPr>
            <a:lvl3pPr marL="1015970" indent="0">
              <a:buNone/>
              <a:defRPr sz="2700"/>
            </a:lvl3pPr>
            <a:lvl4pPr marL="1523955" indent="0">
              <a:buNone/>
              <a:defRPr sz="2200"/>
            </a:lvl4pPr>
            <a:lvl5pPr marL="2031940" indent="0">
              <a:buNone/>
              <a:defRPr sz="2200"/>
            </a:lvl5pPr>
            <a:lvl6pPr marL="2539925" indent="0">
              <a:buNone/>
              <a:defRPr sz="2200"/>
            </a:lvl6pPr>
            <a:lvl7pPr marL="3047910" indent="0">
              <a:buNone/>
              <a:defRPr sz="2200"/>
            </a:lvl7pPr>
            <a:lvl8pPr marL="3555893" indent="0">
              <a:buNone/>
              <a:defRPr sz="2200"/>
            </a:lvl8pPr>
            <a:lvl9pPr marL="4063877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0000" y="6050249"/>
            <a:ext cx="9260000" cy="400000"/>
          </a:xfrm>
        </p:spPr>
        <p:txBody>
          <a:bodyPr/>
          <a:lstStyle>
            <a:lvl1pPr marL="0" indent="0">
              <a:buNone/>
              <a:defRPr sz="1600"/>
            </a:lvl1pPr>
            <a:lvl2pPr marL="507985" indent="0">
              <a:buNone/>
              <a:defRPr sz="1300"/>
            </a:lvl2pPr>
            <a:lvl3pPr marL="1015970" indent="0">
              <a:buNone/>
              <a:defRPr sz="1100"/>
            </a:lvl3pPr>
            <a:lvl4pPr marL="1523955" indent="0">
              <a:buNone/>
              <a:defRPr sz="1000"/>
            </a:lvl4pPr>
            <a:lvl5pPr marL="2031940" indent="0">
              <a:buNone/>
              <a:defRPr sz="1000"/>
            </a:lvl5pPr>
            <a:lvl6pPr marL="2539925" indent="0">
              <a:buNone/>
              <a:defRPr sz="1000"/>
            </a:lvl6pPr>
            <a:lvl7pPr marL="3047910" indent="0">
              <a:buNone/>
              <a:defRPr sz="1000"/>
            </a:lvl7pPr>
            <a:lvl8pPr marL="3555893" indent="0">
              <a:buNone/>
              <a:defRPr sz="1000"/>
            </a:lvl8pPr>
            <a:lvl9pPr marL="4063877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740000" y="6720000"/>
            <a:ext cx="2200000" cy="320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0000" y="6720000"/>
            <a:ext cx="1040000" cy="320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0"/>
            <a:ext cx="10160000" cy="7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200000" y="2560000"/>
            <a:ext cx="5660000" cy="200022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200000" y="4910120"/>
            <a:ext cx="5660000" cy="120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0" y="6720000"/>
            <a:ext cx="1680509" cy="6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0000"/>
            <a:ext cx="3667768" cy="35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0000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372667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0000" y="1500000"/>
            <a:ext cx="4489098" cy="710847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rgbClr val="00407A"/>
                </a:solidFill>
              </a:defRPr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0000" y="2213247"/>
            <a:ext cx="4489098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199998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360000" y="1500000"/>
            <a:ext cx="4488000" cy="71084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5360000" y="2213247"/>
            <a:ext cx="4488000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760344" indent="-317497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1" y="600000"/>
            <a:ext cx="3342570" cy="994556"/>
          </a:xfrm>
        </p:spPr>
        <p:txBody>
          <a:bodyPr anchor="t" anchorCtr="0"/>
          <a:lstStyle>
            <a:lvl1pPr algn="l">
              <a:defRPr sz="22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179899" y="600000"/>
            <a:ext cx="5672377" cy="584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tabLst/>
              <a:defRPr lang="nl-BE" dirty="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99503" y="1594557"/>
            <a:ext cx="3342570" cy="484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0" y="5320000"/>
            <a:ext cx="9260000" cy="600000"/>
          </a:xfrm>
        </p:spPr>
        <p:txBody>
          <a:bodyPr anchor="t" anchorCtr="0">
            <a:noAutofit/>
          </a:bodyPr>
          <a:lstStyle>
            <a:lvl1pPr algn="l">
              <a:defRPr sz="22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00000" y="600000"/>
            <a:ext cx="9260000" cy="4572000"/>
          </a:xfrm>
        </p:spPr>
        <p:txBody>
          <a:bodyPr/>
          <a:lstStyle>
            <a:lvl1pPr marL="0" indent="0">
              <a:buNone/>
              <a:defRPr sz="3600"/>
            </a:lvl1pPr>
            <a:lvl2pPr marL="507995" indent="0">
              <a:buNone/>
              <a:defRPr sz="3100"/>
            </a:lvl2pPr>
            <a:lvl3pPr marL="1015990" indent="0">
              <a:buNone/>
              <a:defRPr sz="2700"/>
            </a:lvl3pPr>
            <a:lvl4pPr marL="1523985" indent="0">
              <a:buNone/>
              <a:defRPr sz="2200"/>
            </a:lvl4pPr>
            <a:lvl5pPr marL="2031980" indent="0">
              <a:buNone/>
              <a:defRPr sz="2200"/>
            </a:lvl5pPr>
            <a:lvl6pPr marL="2539975" indent="0">
              <a:buNone/>
              <a:defRPr sz="2200"/>
            </a:lvl6pPr>
            <a:lvl7pPr marL="3047970" indent="0">
              <a:buNone/>
              <a:defRPr sz="2200"/>
            </a:lvl7pPr>
            <a:lvl8pPr marL="3555964" indent="0">
              <a:buNone/>
              <a:defRPr sz="2200"/>
            </a:lvl8pPr>
            <a:lvl9pPr marL="4063959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0000" y="6050249"/>
            <a:ext cx="9260000" cy="40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0000" y="6720000"/>
            <a:ext cx="1040000" cy="320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740000" y="6720000"/>
            <a:ext cx="2200000" cy="320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0000" y="200000"/>
            <a:ext cx="9260000" cy="10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99502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740000" y="6720000"/>
            <a:ext cx="220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0000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7080000"/>
            <a:ext cx="1016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0" y="6720000"/>
            <a:ext cx="168050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timing>
    <p:tnLst>
      <p:par>
        <p:cTn id="1" dur="indefinite" restart="never" nodeType="tmRoot"/>
      </p:par>
    </p:tnLst>
  </p:timing>
  <p:txStyles>
    <p:titleStyle>
      <a:lvl1pPr algn="l" defTabSz="1015990" rtl="0" eaLnBrk="1" latinLnBrk="0" hangingPunct="1">
        <a:spcBef>
          <a:spcPct val="0"/>
        </a:spcBef>
        <a:buNone/>
        <a:defRPr lang="nl-BE" sz="40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99996" indent="-399996" algn="l" defTabSz="1015990" rtl="0" eaLnBrk="1" latinLnBrk="0" hangingPunct="1">
        <a:spcBef>
          <a:spcPts val="644"/>
        </a:spcBef>
        <a:buSzPct val="110000"/>
        <a:buFont typeface="Arial" pitchFamily="34" charset="0"/>
        <a:buChar char="•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99992" indent="-400399" algn="l" defTabSz="1015990" rtl="0" eaLnBrk="1" latinLnBrk="0" hangingPunct="1">
        <a:spcBef>
          <a:spcPts val="644"/>
        </a:spcBef>
        <a:buSzPct val="75000"/>
        <a:buFont typeface="Courier New" pitchFamily="49" charset="0"/>
        <a:buChar char="o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99989" indent="-299997" algn="l" defTabSz="1015990" rtl="0" eaLnBrk="1" latinLnBrk="0" hangingPunct="1">
        <a:spcBef>
          <a:spcPct val="20000"/>
        </a:spcBef>
        <a:buFont typeface="Arial" pitchFamily="34" charset="0"/>
        <a:buChar char="•"/>
        <a:defRPr lang="nl-NL" sz="22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98209" indent="-199998" algn="l" defTabSz="1015990" rtl="0" eaLnBrk="1" latinLnBrk="0" hangingPunct="1">
        <a:spcBef>
          <a:spcPts val="422"/>
        </a:spcBef>
        <a:buSzPct val="80000"/>
        <a:buFont typeface="Arial" pitchFamily="34" charset="0"/>
        <a:buChar char="•"/>
        <a:defRPr lang="nl-NL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86944" indent="-199318" algn="l" defTabSz="1015990" rtl="0" eaLnBrk="1" latinLnBrk="0" hangingPunct="1">
        <a:spcBef>
          <a:spcPts val="422"/>
        </a:spcBef>
        <a:buFont typeface="Arial" pitchFamily="34" charset="0"/>
        <a:buChar char="-"/>
        <a:defRPr lang="nl-BE" sz="18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793972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67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62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57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001"/>
            <a:ext cx="3600000" cy="2964707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0000" y="200000"/>
            <a:ext cx="9260000" cy="10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99502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19/10/2017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740000" y="6720000"/>
            <a:ext cx="220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0000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7080000"/>
            <a:ext cx="1016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8" tIns="50798" rIns="101598" bIns="50798"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1" y="6720000"/>
            <a:ext cx="168050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iming>
    <p:tnLst>
      <p:par>
        <p:cTn id="1" dur="indefinite" restart="never" nodeType="tmRoot"/>
      </p:par>
    </p:tnLst>
  </p:timing>
  <p:txStyles>
    <p:titleStyle>
      <a:lvl1pPr algn="l" defTabSz="1015980" rtl="0" eaLnBrk="1" latinLnBrk="0" hangingPunct="1">
        <a:spcBef>
          <a:spcPct val="0"/>
        </a:spcBef>
        <a:buNone/>
        <a:defRPr lang="nl-BE" sz="40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99992" indent="-399992" algn="l" defTabSz="1015980" rtl="0" eaLnBrk="1" latinLnBrk="0" hangingPunct="1">
        <a:spcBef>
          <a:spcPts val="644"/>
        </a:spcBef>
        <a:buSzPct val="110000"/>
        <a:buFont typeface="Arial" pitchFamily="34" charset="0"/>
        <a:buChar char="•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99984" indent="-400395" algn="l" defTabSz="1015980" rtl="0" eaLnBrk="1" latinLnBrk="0" hangingPunct="1">
        <a:spcBef>
          <a:spcPts val="644"/>
        </a:spcBef>
        <a:buSzPct val="75000"/>
        <a:buFont typeface="Courier New" pitchFamily="49" charset="0"/>
        <a:buChar char="o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99978" indent="-299994" algn="l" defTabSz="1015980" rtl="0" eaLnBrk="1" latinLnBrk="0" hangingPunct="1">
        <a:spcBef>
          <a:spcPct val="20000"/>
        </a:spcBef>
        <a:buFont typeface="Arial" pitchFamily="34" charset="0"/>
        <a:buChar char="•"/>
        <a:defRPr lang="nl-NL" sz="22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98196" indent="-199996" algn="l" defTabSz="1015980" rtl="0" eaLnBrk="1" latinLnBrk="0" hangingPunct="1">
        <a:spcBef>
          <a:spcPts val="422"/>
        </a:spcBef>
        <a:buSzPct val="80000"/>
        <a:buFont typeface="Arial" pitchFamily="34" charset="0"/>
        <a:buChar char="•"/>
        <a:defRPr lang="nl-NL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86930" indent="-199316" algn="l" defTabSz="1015980" rtl="0" eaLnBrk="1" latinLnBrk="0" hangingPunct="1">
        <a:spcBef>
          <a:spcPts val="422"/>
        </a:spcBef>
        <a:buFont typeface="Arial" pitchFamily="34" charset="0"/>
        <a:buChar char="-"/>
        <a:defRPr lang="nl-BE" sz="18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79394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3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2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13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8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7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6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5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4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29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18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simulationresearch.lbl.gov/modelica" TargetMode="External"/><Relationship Id="rId3" Type="http://schemas.openxmlformats.org/officeDocument/2006/relationships/hyperlink" Target="http://www.jmodelica.org/" TargetMode="External"/><Relationship Id="rId7" Type="http://schemas.openxmlformats.org/officeDocument/2006/relationships/hyperlink" Target="https://github.com/open-ideas" TargetMode="External"/><Relationship Id="rId2" Type="http://schemas.openxmlformats.org/officeDocument/2006/relationships/hyperlink" Target="http://www.openmodelica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ook.xogeny.com/" TargetMode="External"/><Relationship Id="rId5" Type="http://schemas.openxmlformats.org/officeDocument/2006/relationships/hyperlink" Target="http://modref.xogeny.com/" TargetMode="External"/><Relationship Id="rId4" Type="http://schemas.openxmlformats.org/officeDocument/2006/relationships/hyperlink" Target="http://www.claytex.com/tech-blog/" TargetMode="External"/><Relationship Id="rId9" Type="http://schemas.openxmlformats.org/officeDocument/2006/relationships/hyperlink" Target="https://github.com/ibpsa/modelica-ibps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odelica.org/forum" TargetMode="External"/><Relationship Id="rId2" Type="http://schemas.openxmlformats.org/officeDocument/2006/relationships/hyperlink" Target="http://www.openmodelica.org/index.php/foru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-ideas/IDEAS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claytex.com/blog/how-to-simulate-a-model-multiple-times-with-different-parameter-values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delica.org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3384/ecp1511859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simulationresearch.lbl.gov/modelica/buildingspy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960000" y="2251570"/>
            <a:ext cx="6200000" cy="2000000"/>
          </a:xfrm>
        </p:spPr>
        <p:txBody>
          <a:bodyPr lIns="0" tIns="0" rIns="0" bIns="0" anchor="t"/>
          <a:lstStyle/>
          <a:p>
            <a:pPr eaLnBrk="1" hangingPunct="1">
              <a:lnSpc>
                <a:spcPct val="95000"/>
              </a:lnSpc>
            </a:pPr>
            <a:r>
              <a:rPr lang="en-US" altLang="nl-BE" sz="4800" b="1" dirty="0" smtClean="0">
                <a:solidFill>
                  <a:srgbClr val="000000"/>
                </a:solidFill>
                <a:latin typeface="Arial" charset="0"/>
              </a:rPr>
              <a:t>          .</a:t>
            </a:r>
            <a:r>
              <a:rPr lang="en-US" altLang="nl-BE" sz="4800" dirty="0" smtClean="0">
                <a:solidFill>
                  <a:schemeClr val="accent3"/>
                </a:solidFill>
              </a:rPr>
              <a:t>crash course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440000" y="4242048"/>
            <a:ext cx="6200000" cy="1617591"/>
          </a:xfrm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400" dirty="0" smtClean="0">
                <a:latin typeface="+mj-lt"/>
              </a:rPr>
              <a:t>Christina Protopapadaki, Filip Jorissen &amp; Bram van der Heijde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endParaRPr lang="en-US" sz="16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1600" u="sng" dirty="0" smtClean="0">
                <a:solidFill>
                  <a:schemeClr val="tx1"/>
                </a:solidFill>
                <a:latin typeface="+mj-lt"/>
              </a:rPr>
              <a:t>Christina.Protopapadaki@kuleuven.be </a:t>
            </a:r>
            <a:r>
              <a:rPr lang="en-US" sz="1600" u="sng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1600" u="sng" dirty="0">
                <a:solidFill>
                  <a:schemeClr val="tx1"/>
                </a:solidFill>
                <a:latin typeface="+mj-lt"/>
              </a:rPr>
            </a:br>
            <a:r>
              <a:rPr lang="en-US" sz="1600" u="sng" dirty="0" smtClean="0">
                <a:solidFill>
                  <a:schemeClr val="tx1"/>
                </a:solidFill>
                <a:latin typeface="+mj-lt"/>
              </a:rPr>
              <a:t>Filip.Jorissen@kuleuven.be</a:t>
            </a:r>
            <a:r>
              <a:rPr lang="en-US" sz="1600" u="sng" dirty="0">
                <a:solidFill>
                  <a:schemeClr val="tx1"/>
                </a:solidFill>
                <a:latin typeface="+mj-lt"/>
              </a:rPr>
              <a:t>,  </a:t>
            </a:r>
          </a:p>
          <a:p>
            <a:pPr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1600" u="sng" dirty="0" smtClean="0">
                <a:solidFill>
                  <a:schemeClr val="tx1"/>
                </a:solidFill>
                <a:latin typeface="+mj-lt"/>
              </a:rPr>
              <a:t>Bram.vanderHeijde@kuleuven.be </a:t>
            </a:r>
            <a:endParaRPr lang="en-US" sz="1600" u="sng" dirty="0">
              <a:solidFill>
                <a:schemeClr val="tx1"/>
              </a:solidFill>
              <a:latin typeface="+mj-lt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endParaRPr lang="en-US" sz="20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000" dirty="0" smtClean="0">
                <a:latin typeface="+mj-lt"/>
              </a:rPr>
              <a:t>October 20,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90" y="2081808"/>
            <a:ext cx="2258342" cy="1119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3" y="2046385"/>
            <a:ext cx="9171322" cy="338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53" y="2035953"/>
            <a:ext cx="9076547" cy="339428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4503936" y="5365731"/>
            <a:ext cx="2376264" cy="1118776"/>
          </a:xfrm>
          <a:prstGeom prst="borderCallout1">
            <a:avLst>
              <a:gd name="adj1" fmla="val -374"/>
              <a:gd name="adj2" fmla="val 91440"/>
              <a:gd name="adj3" fmla="val -66360"/>
              <a:gd name="adj4" fmla="val 71517"/>
            </a:avLst>
          </a:prstGeom>
          <a:solidFill>
            <a:srgbClr val="116E8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if we want to change heat injection to here?</a:t>
            </a:r>
          </a:p>
        </p:txBody>
      </p:sp>
    </p:spTree>
    <p:extLst>
      <p:ext uri="{BB962C8B-B14F-4D97-AF65-F5344CB8AC3E}">
        <p14:creationId xmlns:p14="http://schemas.microsoft.com/office/powerpoint/2010/main" val="274082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01" y="2035953"/>
            <a:ext cx="9207099" cy="33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4000" dirty="0" smtClean="0"/>
              <a:t>How does </a:t>
            </a:r>
            <a:r>
              <a:rPr lang="nl-NL" sz="4000" dirty="0" err="1" smtClean="0"/>
              <a:t>Dymola</a:t>
            </a:r>
            <a:r>
              <a:rPr lang="nl-NL" sz="4000" dirty="0" smtClean="0"/>
              <a:t> </a:t>
            </a:r>
            <a:r>
              <a:rPr lang="nl-NL" sz="4000" dirty="0" err="1" smtClean="0"/>
              <a:t>work</a:t>
            </a:r>
            <a:r>
              <a:rPr lang="nl-NL" sz="4000" dirty="0" smtClean="0"/>
              <a:t>?</a:t>
            </a:r>
            <a:endParaRPr lang="nl-BE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68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nl-BE" smtClean="0">
                <a:latin typeface="Arial" charset="0"/>
                <a:cs typeface="Arial" charset="0"/>
              </a:rPr>
              <a:t>Modelica environments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nl-BE" dirty="0" smtClean="0">
                <a:latin typeface="Arial" charset="0"/>
                <a:cs typeface="Arial" charset="0"/>
              </a:rPr>
              <a:t>Commercial software tool</a:t>
            </a:r>
          </a:p>
          <a:p>
            <a:pPr eaLnBrk="1" hangingPunct="1"/>
            <a:r>
              <a:rPr lang="en-GB" altLang="nl-BE" sz="2400" b="1" u="sng" dirty="0" err="1" smtClean="0">
                <a:latin typeface="Arial" charset="0"/>
                <a:cs typeface="Arial" charset="0"/>
              </a:rPr>
              <a:t>Dymola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Dassault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Systèmes</a:t>
            </a:r>
            <a:r>
              <a:rPr lang="en-GB" altLang="nl-BE" sz="2400" dirty="0" smtClean="0">
                <a:latin typeface="Arial" charset="0"/>
                <a:cs typeface="Arial" charset="0"/>
              </a:rPr>
              <a:t>, Sweden)</a:t>
            </a:r>
          </a:p>
          <a:p>
            <a:pPr eaLnBrk="1" hangingPunct="1"/>
            <a:endParaRPr lang="en-GB" altLang="nl-BE" sz="2400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GB" altLang="nl-BE" dirty="0" smtClean="0">
                <a:latin typeface="Arial" charset="0"/>
                <a:cs typeface="Arial" charset="0"/>
              </a:rPr>
              <a:t>Free and open source tools</a:t>
            </a:r>
          </a:p>
          <a:p>
            <a:pPr eaLnBrk="1" hangingPunct="1"/>
            <a:r>
              <a:rPr lang="en-GB" altLang="nl-BE" sz="2400" b="1" dirty="0" err="1" smtClean="0">
                <a:latin typeface="Arial" charset="0"/>
                <a:cs typeface="Arial" charset="0"/>
              </a:rPr>
              <a:t>OpenModelica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(Open Source 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Consortium, Sweden and other countries)</a:t>
            </a:r>
          </a:p>
          <a:p>
            <a:pPr eaLnBrk="1" hangingPunct="1"/>
            <a:r>
              <a:rPr lang="en-GB" altLang="nl-BE" sz="2400" b="1" dirty="0" err="1" smtClean="0">
                <a:latin typeface="Arial" charset="0"/>
                <a:cs typeface="Arial" charset="0"/>
              </a:rPr>
              <a:t>JModelica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Modelon</a:t>
            </a:r>
            <a:r>
              <a:rPr lang="en-GB" altLang="nl-BE" sz="2400" dirty="0" smtClean="0">
                <a:latin typeface="Arial" charset="0"/>
                <a:cs typeface="Arial" charset="0"/>
              </a:rPr>
              <a:t>, Sweden)</a:t>
            </a:r>
          </a:p>
        </p:txBody>
      </p:sp>
    </p:spTree>
    <p:extLst>
      <p:ext uri="{BB962C8B-B14F-4D97-AF65-F5344CB8AC3E}">
        <p14:creationId xmlns:p14="http://schemas.microsoft.com/office/powerpoint/2010/main" val="18278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</a:t>
            </a:r>
            <a:r>
              <a:rPr lang="en-GB" dirty="0" err="1" smtClean="0"/>
              <a:t>Dymola</a:t>
            </a:r>
            <a:r>
              <a:rPr lang="en-GB" dirty="0" smtClean="0"/>
              <a:t> do?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First</a:t>
                </a:r>
                <a:r>
                  <a:rPr lang="en-GB" b="1" dirty="0" smtClean="0"/>
                  <a:t> translates, </a:t>
                </a:r>
                <a:r>
                  <a:rPr lang="en-GB" dirty="0" smtClean="0"/>
                  <a:t>then</a:t>
                </a:r>
                <a:r>
                  <a:rPr lang="en-GB" b="1" dirty="0" smtClean="0"/>
                  <a:t> compiles </a:t>
                </a:r>
                <a:r>
                  <a:rPr lang="en-GB" dirty="0" smtClean="0"/>
                  <a:t>and </a:t>
                </a:r>
                <a:r>
                  <a:rPr lang="en-GB" b="1" dirty="0" smtClean="0"/>
                  <a:t>integrates</a:t>
                </a:r>
                <a:r>
                  <a:rPr lang="en-GB" dirty="0" smtClean="0"/>
                  <a:t> equations</a:t>
                </a:r>
              </a:p>
              <a:p>
                <a:pPr lvl="1"/>
                <a:r>
                  <a:rPr lang="en-GB" dirty="0" smtClean="0"/>
                  <a:t>Finds solution to ODEs at indicated times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/>
                          </a:rPr>
                          <m:t>𝑑𝑥</m:t>
                        </m:r>
                      </m:num>
                      <m:den>
                        <m:r>
                          <a:rPr lang="nl-NL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nl-NL" b="0" i="1" smtClean="0">
                        <a:latin typeface="Cambria Math"/>
                      </a:rPr>
                      <m:t>=</m:t>
                    </m:r>
                    <m:r>
                      <a:rPr lang="nl-NL" b="0" i="1" smtClean="0">
                        <a:latin typeface="Cambria Math"/>
                      </a:rPr>
                      <m:t>𝑓</m:t>
                    </m:r>
                    <m:r>
                      <a:rPr lang="nl-NL" b="0" i="1" smtClean="0">
                        <a:latin typeface="Cambria Math"/>
                      </a:rPr>
                      <m:t>(</m:t>
                    </m:r>
                    <m:r>
                      <a:rPr lang="nl-NL" b="0" i="1" smtClean="0">
                        <a:latin typeface="Cambria Math"/>
                      </a:rPr>
                      <m:t>𝑥</m:t>
                    </m:r>
                    <m:r>
                      <a:rPr lang="nl-NL" b="0" i="1" smtClean="0">
                        <a:latin typeface="Cambria Math"/>
                      </a:rPr>
                      <m:t>,</m:t>
                    </m:r>
                    <m:r>
                      <a:rPr lang="nl-NL" b="0" i="1" smtClean="0">
                        <a:latin typeface="Cambria Math"/>
                      </a:rPr>
                      <m:t>𝑢</m:t>
                    </m:r>
                    <m:r>
                      <a:rPr lang="nl-NL" b="0" i="1" smtClean="0">
                        <a:latin typeface="Cambria Math"/>
                      </a:rPr>
                      <m:t>,…)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̂"/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𝑓</m:t>
                        </m:r>
                      </m:e>
                    </m:acc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𝑢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,…)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Different solvers</a:t>
                </a:r>
              </a:p>
              <a:p>
                <a:pPr lvl="2"/>
                <a:r>
                  <a:rPr lang="en-GB" dirty="0" err="1" smtClean="0"/>
                  <a:t>Radau</a:t>
                </a:r>
                <a:r>
                  <a:rPr lang="en-GB" dirty="0" smtClean="0"/>
                  <a:t>, </a:t>
                </a:r>
                <a:r>
                  <a:rPr lang="en-GB" dirty="0" err="1" smtClean="0"/>
                  <a:t>Dassl</a:t>
                </a:r>
                <a:r>
                  <a:rPr lang="en-GB" dirty="0" smtClean="0"/>
                  <a:t>, Euler, </a:t>
                </a:r>
                <a:r>
                  <a:rPr lang="en-GB" dirty="0" err="1" smtClean="0"/>
                  <a:t>Runge-Kutta</a:t>
                </a:r>
                <a:r>
                  <a:rPr lang="en-GB" dirty="0" smtClean="0"/>
                  <a:t>,</a:t>
                </a:r>
                <a:r>
                  <a:rPr lang="is-IS" dirty="0" smtClean="0"/>
                  <a:t>…</a:t>
                </a:r>
              </a:p>
              <a:p>
                <a:pPr lvl="2"/>
                <a:r>
                  <a:rPr lang="is-IS" dirty="0" smtClean="0"/>
                  <a:t>Define </a:t>
                </a:r>
                <a:r>
                  <a:rPr lang="is-IS" i="1" dirty="0" smtClean="0"/>
                  <a:t>start</a:t>
                </a:r>
                <a:r>
                  <a:rPr lang="is-IS" dirty="0" smtClean="0"/>
                  <a:t> and </a:t>
                </a:r>
                <a:r>
                  <a:rPr lang="is-IS" i="1" dirty="0" smtClean="0"/>
                  <a:t>end time</a:t>
                </a:r>
                <a:r>
                  <a:rPr lang="is-IS" dirty="0" smtClean="0"/>
                  <a:t>, </a:t>
                </a:r>
                <a:r>
                  <a:rPr lang="is-IS" i="1" dirty="0" smtClean="0"/>
                  <a:t>time step</a:t>
                </a:r>
              </a:p>
              <a:p>
                <a:pPr lvl="2"/>
                <a:r>
                  <a:rPr lang="is-IS" dirty="0" smtClean="0"/>
                  <a:t>Define </a:t>
                </a:r>
                <a:r>
                  <a:rPr lang="is-IS" i="1" dirty="0" smtClean="0"/>
                  <a:t>Solver tolerance </a:t>
                </a:r>
                <a:r>
                  <a:rPr lang="is-IS" dirty="0" smtClean="0"/>
                  <a:t>or</a:t>
                </a:r>
                <a:r>
                  <a:rPr lang="is-IS" i="1" dirty="0" smtClean="0"/>
                  <a:t> fixed time step</a:t>
                </a:r>
              </a:p>
              <a:p>
                <a:r>
                  <a:rPr lang="en-GB" b="1" dirty="0" smtClean="0"/>
                  <a:t>Simulates </a:t>
                </a:r>
                <a:r>
                  <a:rPr lang="en-GB" dirty="0" smtClean="0"/>
                  <a:t>model</a:t>
                </a:r>
              </a:p>
              <a:p>
                <a:r>
                  <a:rPr lang="en-GB" b="1" dirty="0" smtClean="0"/>
                  <a:t>Plots</a:t>
                </a:r>
                <a:r>
                  <a:rPr lang="en-GB" dirty="0" smtClean="0"/>
                  <a:t> output</a:t>
                </a:r>
                <a:endParaRPr lang="en-GB" b="1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04" t="-2354" r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13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Graphical user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80" y="1396152"/>
            <a:ext cx="7340642" cy="564311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656064" y="1037692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608632" y="1375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00162" y="70245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Icon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6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Graphical user interface</a:t>
            </a:r>
            <a:endParaRPr lang="nl-B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016104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84256" y="702456"/>
            <a:ext cx="230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Diagram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9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Graphical user interface</a:t>
            </a:r>
            <a:endParaRPr lang="nl-B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160120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2168" y="702456"/>
            <a:ext cx="3092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Documentation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3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Graphical user interface</a:t>
            </a:r>
            <a:endParaRPr lang="nl-B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304136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36184" y="702456"/>
            <a:ext cx="294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Modelica</a:t>
            </a:r>
            <a:r>
              <a:rPr lang="en-US" dirty="0" smtClean="0">
                <a:latin typeface="+mj-lt"/>
              </a:rPr>
              <a:t> Text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</a:t>
            </a:r>
            <a:r>
              <a:rPr lang="nl-NL" dirty="0" smtClean="0"/>
              <a:t> </a:t>
            </a:r>
            <a:r>
              <a:rPr lang="nl-NL" dirty="0" smtClean="0"/>
              <a:t>user interface</a:t>
            </a:r>
            <a:endParaRPr lang="nl-B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824416" y="6330280"/>
            <a:ext cx="648072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143896" y="1721768"/>
            <a:ext cx="216024" cy="216024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l 9"/>
          <p:cNvSpPr/>
          <p:nvPr/>
        </p:nvSpPr>
        <p:spPr>
          <a:xfrm>
            <a:off x="4503936" y="1721768"/>
            <a:ext cx="216024" cy="216024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7384256" y="702456"/>
            <a:ext cx="230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Simulation tab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8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Modelica crash course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 smtClean="0"/>
              <a:t> ? </a:t>
            </a:r>
          </a:p>
          <a:p>
            <a:r>
              <a:rPr lang="en-US" dirty="0" smtClean="0"/>
              <a:t>Syntax, language concepts and model structuring</a:t>
            </a:r>
          </a:p>
          <a:p>
            <a:r>
              <a:rPr lang="en-US" dirty="0" err="1" smtClean="0"/>
              <a:t>Modelica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Use of IDEAS library</a:t>
            </a:r>
          </a:p>
          <a:p>
            <a:r>
              <a:rPr lang="en-US" dirty="0" smtClean="0"/>
              <a:t>Getting started (tutorials, reference docs, libraries, software implementations, ...)</a:t>
            </a:r>
          </a:p>
          <a:p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To get you started with </a:t>
            </a:r>
            <a:r>
              <a:rPr lang="en-US" dirty="0" err="1" smtClean="0"/>
              <a:t>Modelica</a:t>
            </a:r>
            <a:r>
              <a:rPr lang="en-US" dirty="0" smtClean="0"/>
              <a:t>! 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3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mtClean="0">
                <a:latin typeface="Arial" charset="0"/>
                <a:cs typeface="Arial" charset="0"/>
              </a:rPr>
              <a:t>Use of Dymola with KULeuven license</a:t>
            </a:r>
            <a:endParaRPr lang="nl-BE" altLang="nl-BE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nl-BE" dirty="0" smtClean="0"/>
              <a:t>Access to a floating licence (on the building physics server).</a:t>
            </a:r>
          </a:p>
          <a:p>
            <a:pPr>
              <a:defRPr/>
            </a:pPr>
            <a:r>
              <a:rPr lang="nl-BE" dirty="0" smtClean="0"/>
              <a:t>Connect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WiFi</a:t>
            </a:r>
            <a:endParaRPr lang="nl-BE" dirty="0" smtClean="0"/>
          </a:p>
          <a:p>
            <a:pPr>
              <a:defRPr/>
            </a:pPr>
            <a:r>
              <a:rPr lang="nl-BE" dirty="0" smtClean="0"/>
              <a:t>Open Dymola and go </a:t>
            </a:r>
            <a:r>
              <a:rPr lang="nl-BE" dirty="0" err="1" smtClean="0"/>
              <a:t>to</a:t>
            </a:r>
            <a:r>
              <a:rPr lang="nl-BE" dirty="0" smtClean="0"/>
              <a:t> Help &gt; License…</a:t>
            </a:r>
          </a:p>
          <a:p>
            <a:pPr>
              <a:defRPr/>
            </a:pPr>
            <a:r>
              <a:rPr lang="nl-NL" b="1" dirty="0" smtClean="0"/>
              <a:t>Enter 10.112.72.4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and follow </a:t>
            </a:r>
            <a:r>
              <a:rPr lang="nl-NL" dirty="0" err="1" smtClean="0"/>
              <a:t>instructions</a:t>
            </a:r>
            <a:endParaRPr lang="nl-NL" dirty="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66" y="4530080"/>
            <a:ext cx="5716896" cy="251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39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syntax and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3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" y="1433736"/>
            <a:ext cx="99631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7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second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29" y="1378349"/>
            <a:ext cx="9591675" cy="27908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47552" y="2369840"/>
            <a:ext cx="26642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60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6" y="1361728"/>
            <a:ext cx="9762770" cy="453650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23816" y="1937792"/>
            <a:ext cx="12241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3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56" y="1499999"/>
            <a:ext cx="9676544" cy="4920000"/>
          </a:xfrm>
        </p:spPr>
        <p:txBody>
          <a:bodyPr/>
          <a:lstStyle/>
          <a:p>
            <a:r>
              <a:rPr lang="en-US" sz="2400" dirty="0" smtClean="0"/>
              <a:t>Define own types</a:t>
            </a:r>
          </a:p>
          <a:p>
            <a:r>
              <a:rPr lang="en-US" sz="2400" dirty="0" smtClean="0"/>
              <a:t>Use predefined SI units</a:t>
            </a:r>
          </a:p>
          <a:p>
            <a:pPr lvl="1"/>
            <a:r>
              <a:rPr lang="en-US" sz="1800" dirty="0" smtClean="0"/>
              <a:t>e.g. </a:t>
            </a:r>
            <a:r>
              <a:rPr lang="en-US" sz="1600" dirty="0">
                <a:latin typeface="Lucida Console" panose="020B0609040504020204" pitchFamily="49" charset="0"/>
              </a:rPr>
              <a:t>Modelica.SIunits.Voltage</a:t>
            </a:r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20" y="353616"/>
            <a:ext cx="5964550" cy="62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Documentation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info to make code readable!</a:t>
            </a:r>
            <a:endParaRPr lang="en-US" dirty="0"/>
          </a:p>
        </p:txBody>
      </p:sp>
      <p:sp>
        <p:nvSpPr>
          <p:cNvPr id="6" name="AutoShape 2" descr="Plant with pulse counter sens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7" name="AutoShape 4" descr="Plant with pulse counter sens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7" y="2081808"/>
            <a:ext cx="9496425" cy="421957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176344" y="1499999"/>
            <a:ext cx="792088" cy="58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600280" y="294590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359920" y="3377952"/>
            <a:ext cx="1008112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/>
          <p:nvPr/>
        </p:nvCxnSpPr>
        <p:spPr>
          <a:xfrm flipH="1">
            <a:off x="5152008" y="4530080"/>
            <a:ext cx="864096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96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t="48647" r="25226" b="10428"/>
          <a:stretch/>
        </p:blipFill>
        <p:spPr bwMode="auto">
          <a:xfrm>
            <a:off x="3139831" y="4907082"/>
            <a:ext cx="4857990" cy="206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Equations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Arithmetic operators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  <a:cs typeface="Monaco"/>
              </a:rPr>
              <a:t>* / + - ^</a:t>
            </a:r>
            <a:r>
              <a:rPr lang="en-GB" dirty="0" smtClean="0">
                <a:latin typeface="Monaco"/>
                <a:cs typeface="Monaco"/>
              </a:rPr>
              <a:t> </a:t>
            </a:r>
            <a:r>
              <a:rPr lang="en-GB" dirty="0" smtClean="0">
                <a:latin typeface="Arial"/>
                <a:cs typeface="Arial"/>
              </a:rPr>
              <a:t>(use </a:t>
            </a:r>
            <a:r>
              <a:rPr lang="en-GB" dirty="0" smtClean="0">
                <a:latin typeface="Lucida Console" panose="020B0609040504020204" pitchFamily="49" charset="0"/>
                <a:cs typeface="Monaco"/>
              </a:rPr>
              <a:t>.</a:t>
            </a:r>
            <a:r>
              <a:rPr lang="en-GB" dirty="0" smtClean="0">
                <a:latin typeface="Arial"/>
                <a:cs typeface="Arial"/>
              </a:rPr>
              <a:t> for element-wise) </a:t>
            </a:r>
          </a:p>
          <a:p>
            <a:r>
              <a:rPr lang="en-GB" dirty="0" smtClean="0">
                <a:latin typeface="Arial"/>
                <a:cs typeface="Arial"/>
              </a:rPr>
              <a:t>Time derivatives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  <a:cs typeface="Monaco"/>
              </a:rPr>
              <a:t>der(x) = x</a:t>
            </a:r>
            <a:r>
              <a:rPr lang="en-GB" dirty="0" smtClean="0">
                <a:latin typeface="Monaco"/>
                <a:cs typeface="Monaco"/>
              </a:rPr>
              <a:t>   ~</a:t>
            </a:r>
            <a:endParaRPr lang="en-GB" dirty="0">
              <a:latin typeface="Monaco"/>
              <a:cs typeface="Monaco"/>
            </a:endParaRPr>
          </a:p>
          <a:p>
            <a:pPr lvl="1"/>
            <a:endParaRPr lang="en-GB" dirty="0" smtClean="0">
              <a:latin typeface="Monaco"/>
              <a:cs typeface="Monaco"/>
            </a:endParaRPr>
          </a:p>
          <a:p>
            <a:pPr lvl="1"/>
            <a:r>
              <a:rPr lang="en-GB" dirty="0" smtClean="0">
                <a:latin typeface="Monaco"/>
                <a:cs typeface="Monaco"/>
              </a:rPr>
              <a:t>PDEs only after discretization or using specialized functions</a:t>
            </a:r>
          </a:p>
          <a:p>
            <a:r>
              <a:rPr lang="en-GB" dirty="0" err="1" smtClean="0">
                <a:latin typeface="Monaco"/>
                <a:cs typeface="Monaco"/>
              </a:rPr>
              <a:t>Acausality</a:t>
            </a:r>
            <a:endParaRPr lang="en-GB" dirty="0" smtClean="0">
              <a:latin typeface="Monaco"/>
              <a:cs typeface="Monaco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76" y="2729880"/>
            <a:ext cx="1409700" cy="952500"/>
          </a:xfrm>
          <a:prstGeom prst="rect">
            <a:avLst/>
          </a:prstGeom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72894" y="7359958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pt-BR" altLang="nl-BE" sz="1000" dirty="0">
                <a:latin typeface="Arial" charset="0"/>
                <a:cs typeface="Arial" charset="0"/>
              </a:rPr>
              <a:t>Peter Fritzson, </a:t>
            </a:r>
            <a:r>
              <a:rPr lang="en-GB" altLang="nl-BE" sz="1000" dirty="0">
                <a:latin typeface="Arial" charset="0"/>
                <a:cs typeface="Arial" charset="0"/>
              </a:rPr>
              <a:t>Introduction to Object-Oriented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Modeling</a:t>
            </a:r>
            <a:r>
              <a:rPr lang="en-GB" altLang="nl-BE" sz="1000" dirty="0">
                <a:latin typeface="Arial" charset="0"/>
                <a:cs typeface="Arial" charset="0"/>
              </a:rPr>
              <a:t>, Simulation and Control with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Modelica</a:t>
            </a:r>
            <a:r>
              <a:rPr lang="en-GB" altLang="nl-BE" sz="1000" dirty="0">
                <a:latin typeface="Arial" charset="0"/>
                <a:cs typeface="Arial" charset="0"/>
              </a:rPr>
              <a:t>, </a:t>
            </a:r>
            <a:r>
              <a:rPr lang="pt-BR" altLang="nl-BE" sz="1000" dirty="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</p:spTree>
    <p:extLst>
      <p:ext uri="{BB962C8B-B14F-4D97-AF65-F5344CB8AC3E}">
        <p14:creationId xmlns:p14="http://schemas.microsoft.com/office/powerpoint/2010/main" val="20957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operators, control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Logical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and or not … </a:t>
            </a:r>
            <a:r>
              <a:rPr lang="en-GB" dirty="0" smtClean="0">
                <a:latin typeface="+mj-lt"/>
              </a:rPr>
              <a:t>(see </a:t>
            </a:r>
            <a:r>
              <a:rPr lang="en-GB" dirty="0" err="1" smtClean="0">
                <a:latin typeface="+mj-lt"/>
              </a:rPr>
              <a:t>modelica</a:t>
            </a:r>
            <a:r>
              <a:rPr lang="en-GB" dirty="0" smtClean="0">
                <a:latin typeface="+mj-lt"/>
              </a:rPr>
              <a:t> specification for more)</a:t>
            </a:r>
          </a:p>
          <a:p>
            <a:r>
              <a:rPr lang="en-GB" dirty="0" smtClean="0"/>
              <a:t>Conditional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if </a:t>
            </a:r>
            <a:r>
              <a:rPr lang="en-GB" dirty="0" err="1" smtClean="0">
                <a:latin typeface="Lucida Console" panose="020B0609040504020204" pitchFamily="49" charset="0"/>
              </a:rPr>
              <a:t>elseif</a:t>
            </a:r>
            <a:r>
              <a:rPr lang="en-GB" dirty="0" smtClean="0">
                <a:latin typeface="Lucida Console" panose="020B0609040504020204" pitchFamily="49" charset="0"/>
              </a:rPr>
              <a:t> else</a:t>
            </a:r>
          </a:p>
          <a:p>
            <a:pPr lvl="1"/>
            <a:endParaRPr lang="en-GB" dirty="0"/>
          </a:p>
          <a:p>
            <a:r>
              <a:rPr lang="en-GB" dirty="0" smtClean="0"/>
              <a:t>Loops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f</a:t>
            </a:r>
            <a:r>
              <a:rPr lang="en-GB" dirty="0" smtClean="0">
                <a:latin typeface="Lucida Console" panose="020B0609040504020204" pitchFamily="49" charset="0"/>
              </a:rPr>
              <a:t>or</a:t>
            </a:r>
          </a:p>
          <a:p>
            <a:r>
              <a:rPr lang="en-GB" dirty="0" smtClean="0"/>
              <a:t>Comparing numbers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&gt; &lt; &lt;&gt; &gt;=</a:t>
            </a:r>
            <a:r>
              <a:rPr lang="en-GB" dirty="0"/>
              <a:t> </a:t>
            </a:r>
            <a:r>
              <a:rPr lang="en-GB" dirty="0" smtClean="0"/>
              <a:t>…</a:t>
            </a:r>
          </a:p>
          <a:p>
            <a:r>
              <a:rPr lang="en-GB" dirty="0" smtClean="0"/>
              <a:t>Check syntax!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10" y="2513856"/>
            <a:ext cx="1899761" cy="1735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10" y="4458072"/>
            <a:ext cx="2376264" cy="4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two or more models interact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lectrical circuit</a:t>
            </a:r>
          </a:p>
          <a:p>
            <a:pPr lvl="1"/>
            <a:r>
              <a:rPr lang="en-US" dirty="0" smtClean="0"/>
              <a:t>Building</a:t>
            </a:r>
          </a:p>
          <a:p>
            <a:pPr lvl="1"/>
            <a:r>
              <a:rPr lang="en-US" dirty="0" smtClean="0"/>
              <a:t>Car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Need connectors</a:t>
            </a:r>
            <a:endParaRPr lang="en-US" dirty="0"/>
          </a:p>
        </p:txBody>
      </p:sp>
      <p:pic>
        <p:nvPicPr>
          <p:cNvPr id="2050" name="Picture 2" descr="https://www.researchgate.net/profile/Dragan_Simic3/publication/268387799/figure/fig7/AS:295509639090190@1447466396481/Figure-9-The-Modelica-simulation-model-of-the-BMW-X3-20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4" y="2248378"/>
            <a:ext cx="4831224" cy="36182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04136" y="5866657"/>
            <a:ext cx="3312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j-lt"/>
              </a:rPr>
              <a:t>Source DOI: 10.4271/2007-01-0541, </a:t>
            </a:r>
            <a:r>
              <a:rPr lang="en-US" sz="1100" dirty="0" err="1" smtClean="0">
                <a:latin typeface="+mj-lt"/>
              </a:rPr>
              <a:t>Simic</a:t>
            </a:r>
            <a:r>
              <a:rPr lang="en-US" sz="1100" dirty="0" smtClean="0">
                <a:latin typeface="+mj-lt"/>
              </a:rPr>
              <a:t> et al. 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120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Modelica</a:t>
            </a:r>
            <a:r>
              <a:rPr lang="nl-NL" dirty="0" smtClean="0"/>
              <a:t>?</a:t>
            </a:r>
            <a:endParaRPr lang="nl-B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003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Connectors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Usually</a:t>
            </a:r>
          </a:p>
          <a:p>
            <a:pPr lvl="1"/>
            <a:r>
              <a:rPr lang="en-GB" dirty="0" smtClean="0"/>
              <a:t>Signal             in                out</a:t>
            </a:r>
          </a:p>
          <a:p>
            <a:pPr lvl="1"/>
            <a:r>
              <a:rPr lang="en-GB" dirty="0" smtClean="0"/>
              <a:t>Fluid flow (mass flow rate, pressure, enthalpy)</a:t>
            </a:r>
          </a:p>
          <a:p>
            <a:pPr lvl="1"/>
            <a:r>
              <a:rPr lang="en-GB" dirty="0" smtClean="0"/>
              <a:t>Heat flow (heat flow rate, temperature)</a:t>
            </a:r>
          </a:p>
          <a:p>
            <a:r>
              <a:rPr lang="en-GB" dirty="0" smtClean="0"/>
              <a:t>Refer to one or more </a:t>
            </a:r>
            <a:r>
              <a:rPr lang="en-GB" dirty="0" smtClean="0">
                <a:latin typeface="Lucida Console" panose="020B0609040504020204" pitchFamily="49" charset="0"/>
              </a:rPr>
              <a:t>types</a:t>
            </a:r>
          </a:p>
          <a:p>
            <a:pPr lvl="1"/>
            <a:r>
              <a:rPr lang="en-GB" dirty="0" smtClean="0"/>
              <a:t>Allow only connections between equal connectors</a:t>
            </a:r>
          </a:p>
        </p:txBody>
      </p:sp>
      <p:sp>
        <p:nvSpPr>
          <p:cNvPr id="4" name="Isosceles Triangle 3"/>
          <p:cNvSpPr/>
          <p:nvPr/>
        </p:nvSpPr>
        <p:spPr>
          <a:xfrm rot="5400000">
            <a:off x="3063776" y="2009800"/>
            <a:ext cx="360040" cy="3600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/>
          <p:cNvSpPr/>
          <p:nvPr/>
        </p:nvSpPr>
        <p:spPr>
          <a:xfrm rot="5400000">
            <a:off x="4791968" y="2009800"/>
            <a:ext cx="360040" cy="360040"/>
          </a:xfrm>
          <a:prstGeom prst="triangl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600280" y="3017912"/>
            <a:ext cx="360040" cy="360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248352" y="301791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536384" y="2585864"/>
            <a:ext cx="288032" cy="2880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9040440" y="2585864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4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Three examples: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Variables with and without “</a:t>
            </a:r>
            <a:r>
              <a:rPr lang="en-GB" dirty="0" smtClean="0">
                <a:latin typeface="Consolas" panose="020B0609020204030204" pitchFamily="49" charset="0"/>
              </a:rPr>
              <a:t>flow</a:t>
            </a:r>
            <a:r>
              <a:rPr lang="en-GB" dirty="0" smtClean="0"/>
              <a:t>”</a:t>
            </a:r>
          </a:p>
          <a:p>
            <a:pPr lvl="1"/>
            <a:r>
              <a:rPr lang="en-GB" dirty="0" smtClean="0"/>
              <a:t>Flow variables</a:t>
            </a:r>
          </a:p>
          <a:p>
            <a:pPr lvl="1"/>
            <a:r>
              <a:rPr lang="en-GB" dirty="0" smtClean="0"/>
              <a:t>Potential variables</a:t>
            </a:r>
          </a:p>
          <a:p>
            <a:pPr lvl="1"/>
            <a:r>
              <a:rPr lang="en-GB" dirty="0" smtClean="0">
                <a:solidFill>
                  <a:schemeClr val="accent3"/>
                </a:solidFill>
              </a:rPr>
              <a:t>Stream variables</a:t>
            </a: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71488" y="7370763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pt-BR" altLang="nl-BE" sz="1000" dirty="0">
                <a:latin typeface="Arial" charset="0"/>
                <a:cs typeface="Arial" charset="0"/>
              </a:rPr>
              <a:t>Peter Fritzson, </a:t>
            </a:r>
            <a:r>
              <a:rPr lang="en-GB" altLang="nl-BE" sz="1000" dirty="0">
                <a:latin typeface="Arial" charset="0"/>
                <a:cs typeface="Arial" charset="0"/>
              </a:rPr>
              <a:t>Introduction to Object-Oriented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Modeling</a:t>
            </a:r>
            <a:r>
              <a:rPr lang="en-GB" altLang="nl-BE" sz="1000" dirty="0">
                <a:latin typeface="Arial" charset="0"/>
                <a:cs typeface="Arial" charset="0"/>
              </a:rPr>
              <a:t>, Simulation and Control with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Modelica</a:t>
            </a:r>
            <a:r>
              <a:rPr lang="en-GB" altLang="nl-BE" sz="1000" dirty="0">
                <a:latin typeface="Arial" charset="0"/>
                <a:cs typeface="Arial" charset="0"/>
              </a:rPr>
              <a:t>, </a:t>
            </a:r>
            <a:r>
              <a:rPr lang="pt-BR" altLang="nl-BE" sz="1000" dirty="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6" name="Rectangle 5"/>
          <p:cNvSpPr/>
          <p:nvPr/>
        </p:nvSpPr>
        <p:spPr>
          <a:xfrm>
            <a:off x="600000" y="2159932"/>
            <a:ext cx="2448272" cy="136815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Heat transfer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Heat 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5656064" y="1971056"/>
            <a:ext cx="3888432" cy="1745904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Fluid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</a:t>
            </a:r>
            <a:r>
              <a:rPr lang="en-US" dirty="0" smtClean="0"/>
              <a:t>flow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Specific enthalpy flow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0824" y="2159932"/>
            <a:ext cx="2448272" cy="136815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Electricity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64646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Model </a:t>
            </a:r>
            <a:r>
              <a:rPr lang="nl-NL" i="1" dirty="0" err="1" smtClean="0"/>
              <a:t>inherits</a:t>
            </a:r>
            <a:r>
              <a:rPr lang="nl-NL" i="1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model</a:t>
            </a:r>
          </a:p>
          <a:p>
            <a:pPr lvl="1"/>
            <a:r>
              <a:rPr lang="nl-NL" i="1" dirty="0" smtClean="0"/>
              <a:t>Variables, parameters, </a:t>
            </a:r>
            <a:r>
              <a:rPr lang="nl-NL" i="1" dirty="0" err="1" smtClean="0"/>
              <a:t>equations</a:t>
            </a:r>
            <a:endParaRPr lang="nl-NL" i="1" dirty="0" smtClean="0"/>
          </a:p>
          <a:p>
            <a:r>
              <a:rPr lang="nl-NL" dirty="0" err="1" smtClean="0">
                <a:latin typeface="Lucida Console" panose="020B0609040504020204" pitchFamily="49" charset="0"/>
              </a:rPr>
              <a:t>partial</a:t>
            </a:r>
            <a:r>
              <a:rPr lang="nl-NL" dirty="0" smtClean="0">
                <a:latin typeface="Lucida Console" panose="020B0609040504020204" pitchFamily="49" charset="0"/>
              </a:rPr>
              <a:t> model </a:t>
            </a:r>
            <a:r>
              <a:rPr lang="nl-NL" dirty="0" smtClean="0">
                <a:latin typeface="+mj-lt"/>
              </a:rPr>
              <a:t>(</a:t>
            </a:r>
            <a:r>
              <a:rPr lang="nl-NL" dirty="0" smtClean="0">
                <a:latin typeface="+mj-lt"/>
                <a:sym typeface="Wingdings" panose="05000000000000000000" pitchFamily="2" charset="2"/>
              </a:rPr>
              <a:t></a:t>
            </a:r>
            <a:r>
              <a:rPr lang="nl-NL" dirty="0" smtClean="0">
                <a:latin typeface="Monaco" panose="020B0509030404040204" pitchFamily="49" charset="0"/>
                <a:sym typeface="Wingdings" panose="05000000000000000000" pitchFamily="2" charset="2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  <a:sym typeface="Wingdings" panose="05000000000000000000" pitchFamily="2" charset="2"/>
              </a:rPr>
              <a:t>extends</a:t>
            </a:r>
            <a:r>
              <a:rPr lang="nl-NL" dirty="0" smtClean="0">
                <a:latin typeface="+mj-lt"/>
                <a:sym typeface="Wingdings" panose="05000000000000000000" pitchFamily="2" charset="2"/>
              </a:rPr>
              <a:t>)</a:t>
            </a:r>
            <a:endParaRPr lang="nl-NL" dirty="0" smtClean="0">
              <a:latin typeface="+mj-lt"/>
            </a:endParaRPr>
          </a:p>
          <a:p>
            <a:r>
              <a:rPr lang="nl-NL" dirty="0" smtClean="0">
                <a:latin typeface="+mj-lt"/>
              </a:rPr>
              <a:t>Code </a:t>
            </a:r>
            <a:r>
              <a:rPr lang="nl-NL" dirty="0" err="1" smtClean="0">
                <a:latin typeface="+mj-lt"/>
              </a:rPr>
              <a:t>can</a:t>
            </a:r>
            <a:r>
              <a:rPr lang="nl-NL" dirty="0" smtClean="0">
                <a:latin typeface="+mj-lt"/>
              </a:rPr>
              <a:t> </a:t>
            </a:r>
            <a:r>
              <a:rPr lang="nl-NL" dirty="0" err="1" smtClean="0">
                <a:latin typeface="+mj-lt"/>
              </a:rPr>
              <a:t>be</a:t>
            </a:r>
            <a:r>
              <a:rPr lang="nl-NL" dirty="0" smtClean="0">
                <a:latin typeface="+mj-lt"/>
              </a:rPr>
              <a:t> </a:t>
            </a:r>
            <a:r>
              <a:rPr lang="nl-NL" dirty="0" err="1" smtClean="0">
                <a:latin typeface="+mj-lt"/>
              </a:rPr>
              <a:t>managed</a:t>
            </a:r>
            <a:r>
              <a:rPr lang="nl-NL" dirty="0" smtClean="0">
                <a:latin typeface="+mj-lt"/>
              </a:rPr>
              <a:t> more </a:t>
            </a:r>
            <a:r>
              <a:rPr lang="nl-NL" dirty="0" err="1" smtClean="0">
                <a:latin typeface="+mj-lt"/>
              </a:rPr>
              <a:t>easily</a:t>
            </a:r>
            <a:endParaRPr lang="nl-NL" dirty="0" smtClean="0">
              <a:latin typeface="+mj-lt"/>
            </a:endParaRPr>
          </a:p>
          <a:p>
            <a:r>
              <a:rPr lang="nl-NL" dirty="0" err="1" smtClean="0">
                <a:latin typeface="+mj-lt"/>
              </a:rPr>
              <a:t>Example</a:t>
            </a:r>
            <a:endParaRPr lang="nl-NL" dirty="0" smtClean="0">
              <a:latin typeface="+mj-lt"/>
            </a:endParaRP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45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3" y="4619800"/>
            <a:ext cx="4959657" cy="2384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79600" y="2297832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Partial</a:t>
            </a:r>
          </a:p>
          <a:p>
            <a:pPr algn="ctr"/>
            <a:r>
              <a:rPr lang="en-US" dirty="0" err="1" smtClean="0"/>
              <a:t>TwoPin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407592" y="2909900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51808" y="2909900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48152" y="695775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Resistance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TwoPin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6376144" y="1307843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20360" y="1307843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9600" y="3882008"/>
                <a:ext cx="19442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00" y="3882008"/>
                <a:ext cx="19442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448152" y="2756950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Capacitance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TwoPin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376144" y="3369018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320360" y="3369018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48152" y="5034136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Inductance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TwoPin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376144" y="5646204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320360" y="5646204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423202" y="2109034"/>
                <a:ext cx="19442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02" y="2109034"/>
                <a:ext cx="19442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376144" y="4175472"/>
                <a:ext cx="1944216" cy="80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44" y="4175472"/>
                <a:ext cx="1944216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376144" y="6332761"/>
                <a:ext cx="194421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44" y="6332761"/>
                <a:ext cx="1944216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639840" y="1451859"/>
            <a:ext cx="2520280" cy="145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603836" y="3053916"/>
            <a:ext cx="2628292" cy="387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3270" y="2637136"/>
            <a:ext cx="4910827" cy="185838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3621838" y="3229547"/>
            <a:ext cx="2610290" cy="248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800080" y="2875962"/>
            <a:ext cx="1788603" cy="33757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729093" y="3843919"/>
            <a:ext cx="1223115" cy="33155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3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4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exercise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04" y="1500188"/>
            <a:ext cx="5954629" cy="4919662"/>
          </a:xfrm>
        </p:spPr>
      </p:pic>
    </p:spTree>
    <p:extLst>
      <p:ext uri="{BB962C8B-B14F-4D97-AF65-F5344CB8AC3E}">
        <p14:creationId xmlns:p14="http://schemas.microsoft.com/office/powerpoint/2010/main" val="425560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mtClean="0"/>
              <a:t>Websites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GB" altLang="nl-BE" sz="2000" b="1" dirty="0" smtClean="0"/>
              <a:t>General</a:t>
            </a:r>
          </a:p>
          <a:p>
            <a:pPr>
              <a:defRPr/>
            </a:pPr>
            <a:r>
              <a:rPr lang="en-GB" altLang="nl-BE" sz="2000" dirty="0"/>
              <a:t>www.modelica.org</a:t>
            </a:r>
          </a:p>
          <a:p>
            <a:pPr>
              <a:defRPr/>
            </a:pPr>
            <a:r>
              <a:rPr lang="en-GB" altLang="nl-BE" sz="2000" dirty="0" smtClean="0">
                <a:hlinkClick r:id="rId2"/>
              </a:rPr>
              <a:t>www.openmodelica.org</a:t>
            </a:r>
            <a:endParaRPr lang="en-GB" altLang="nl-BE" sz="2000" dirty="0" smtClean="0"/>
          </a:p>
          <a:p>
            <a:pPr>
              <a:defRPr/>
            </a:pPr>
            <a:r>
              <a:rPr lang="en-GB" altLang="nl-BE" sz="2000" dirty="0" smtClean="0">
                <a:hlinkClick r:id="rId3"/>
              </a:rPr>
              <a:t>www.jmodelica.org</a:t>
            </a:r>
            <a:endParaRPr lang="en-GB" altLang="nl-BE" sz="2000" dirty="0" smtClean="0"/>
          </a:p>
          <a:p>
            <a:pPr>
              <a:defRPr/>
            </a:pPr>
            <a:r>
              <a:rPr lang="en-GB" altLang="nl-BE" sz="2000" dirty="0" smtClean="0">
                <a:hlinkClick r:id="rId4"/>
              </a:rPr>
              <a:t>http://www.claytex.com/tech-blog/</a:t>
            </a:r>
            <a:endParaRPr lang="en-GB" altLang="nl-BE" sz="2000" dirty="0" smtClean="0"/>
          </a:p>
          <a:p>
            <a:pPr marL="0" indent="0">
              <a:buFontTx/>
              <a:buNone/>
              <a:defRPr/>
            </a:pPr>
            <a:r>
              <a:rPr lang="en-GB" altLang="nl-BE" sz="2000" b="1" dirty="0" err="1" smtClean="0"/>
              <a:t>Modelica</a:t>
            </a:r>
            <a:r>
              <a:rPr lang="en-GB" altLang="nl-BE" sz="2000" b="1" dirty="0" smtClean="0"/>
              <a:t> language</a:t>
            </a:r>
          </a:p>
          <a:p>
            <a:pPr>
              <a:defRPr/>
            </a:pPr>
            <a:r>
              <a:rPr lang="en-GB" altLang="nl-BE" sz="2000" dirty="0" smtClean="0">
                <a:hlinkClick r:id="rId5"/>
              </a:rPr>
              <a:t>http://modref.xogeny.com/</a:t>
            </a:r>
            <a:r>
              <a:rPr lang="en-GB" altLang="nl-BE" sz="2000" dirty="0"/>
              <a:t> </a:t>
            </a:r>
            <a:endParaRPr lang="en-GB" altLang="nl-BE" sz="20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altLang="nl-BE" sz="2000" dirty="0">
                <a:hlinkClick r:id="rId6"/>
              </a:rPr>
              <a:t>http://book.xogeny.com</a:t>
            </a:r>
            <a:r>
              <a:rPr lang="en-GB" altLang="nl-BE" sz="2000" dirty="0" smtClean="0">
                <a:hlinkClick r:id="rId6"/>
              </a:rPr>
              <a:t>/</a:t>
            </a:r>
            <a:r>
              <a:rPr lang="en-GB" altLang="nl-BE" sz="2000" dirty="0" smtClean="0"/>
              <a:t> </a:t>
            </a:r>
            <a:r>
              <a:rPr lang="en-GB" altLang="nl-BE" sz="2000" dirty="0" smtClean="0">
                <a:solidFill>
                  <a:srgbClr val="FF0000"/>
                </a:solidFill>
              </a:rPr>
              <a:t>!!!</a:t>
            </a:r>
            <a:endParaRPr lang="en-GB" altLang="nl-BE" sz="2000" dirty="0" smtClean="0"/>
          </a:p>
          <a:p>
            <a:pPr>
              <a:defRPr/>
            </a:pPr>
            <a:endParaRPr lang="en-GB" altLang="nl-BE" sz="2400" dirty="0" smtClean="0"/>
          </a:p>
          <a:p>
            <a:pPr>
              <a:defRPr/>
            </a:pPr>
            <a:endParaRPr lang="en-GB" altLang="nl-BE" sz="24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GB" altLang="nl-BE" sz="2000" b="1" dirty="0"/>
              <a:t>Libraries:</a:t>
            </a:r>
          </a:p>
          <a:p>
            <a:pPr>
              <a:defRPr/>
            </a:pPr>
            <a:r>
              <a:rPr lang="en-GB" altLang="nl-BE" sz="2000" dirty="0">
                <a:hlinkClick r:id="rId7"/>
              </a:rPr>
              <a:t>https://github.com/open-ideas</a:t>
            </a:r>
            <a:r>
              <a:rPr lang="en-GB" altLang="nl-BE" sz="2000" dirty="0"/>
              <a:t> --&gt; IDEAS + Crash Course</a:t>
            </a:r>
          </a:p>
          <a:p>
            <a:pPr>
              <a:defRPr/>
            </a:pPr>
            <a:r>
              <a:rPr lang="en-GB" altLang="nl-BE" sz="2000" dirty="0">
                <a:hlinkClick r:id="rId8"/>
              </a:rPr>
              <a:t>https://simulationresearch.lbl.gov/modelica</a:t>
            </a:r>
            <a:r>
              <a:rPr lang="en-GB" altLang="nl-BE" sz="2000" dirty="0"/>
              <a:t> --&gt; </a:t>
            </a:r>
            <a:r>
              <a:rPr lang="en-GB" altLang="nl-BE" sz="2000" dirty="0">
                <a:solidFill>
                  <a:srgbClr val="FF0000"/>
                </a:solidFill>
              </a:rPr>
              <a:t>look at </a:t>
            </a:r>
            <a:r>
              <a:rPr lang="en-GB" altLang="nl-BE" sz="2000" dirty="0" err="1" smtClean="0">
                <a:solidFill>
                  <a:srgbClr val="FF0000"/>
                </a:solidFill>
              </a:rPr>
              <a:t>Buildings.Examples.Tutorial</a:t>
            </a:r>
            <a:endParaRPr lang="en-GB" altLang="nl-BE" sz="2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altLang="nl-BE" sz="2000" dirty="0" smtClean="0">
                <a:solidFill>
                  <a:schemeClr val="accent1"/>
                </a:solidFill>
              </a:rPr>
              <a:t>IBPSA Project 1: </a:t>
            </a:r>
            <a:r>
              <a:rPr lang="en-GB" altLang="nl-BE" sz="2000" dirty="0" smtClean="0">
                <a:solidFill>
                  <a:srgbClr val="FF0000"/>
                </a:solidFill>
                <a:hlinkClick r:id="rId9"/>
              </a:rPr>
              <a:t>https</a:t>
            </a:r>
            <a:r>
              <a:rPr lang="en-GB" altLang="nl-BE" sz="2000" dirty="0">
                <a:solidFill>
                  <a:srgbClr val="FF0000"/>
                </a:solidFill>
                <a:hlinkClick r:id="rId9"/>
              </a:rPr>
              <a:t>://</a:t>
            </a:r>
            <a:r>
              <a:rPr lang="en-GB" altLang="nl-BE" sz="2000" dirty="0" smtClean="0">
                <a:solidFill>
                  <a:srgbClr val="FF0000"/>
                </a:solidFill>
                <a:hlinkClick r:id="rId9"/>
              </a:rPr>
              <a:t>github.com/ibpsa/modelica-ibpsa</a:t>
            </a:r>
            <a:r>
              <a:rPr lang="en-GB" altLang="nl-BE" sz="2000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  <a:defRPr/>
            </a:pPr>
            <a:r>
              <a:rPr lang="en-GB" altLang="nl-BE" sz="2000" b="1" dirty="0" err="1" smtClean="0"/>
              <a:t>Dymola</a:t>
            </a:r>
            <a:r>
              <a:rPr lang="en-GB" altLang="nl-BE" sz="2000" b="1" dirty="0" smtClean="0"/>
              <a:t> </a:t>
            </a:r>
            <a:r>
              <a:rPr lang="en-GB" altLang="nl-BE" sz="2000" b="1" dirty="0"/>
              <a:t>user guide</a:t>
            </a:r>
          </a:p>
          <a:p>
            <a:pPr>
              <a:defRPr/>
            </a:pPr>
            <a:r>
              <a:rPr lang="en-GB" altLang="nl-BE" sz="2000" dirty="0"/>
              <a:t>Volume 1 &amp; 2: </a:t>
            </a:r>
            <a:r>
              <a:rPr lang="pt-BR" sz="2000" u="sng" dirty="0">
                <a:solidFill>
                  <a:schemeClr val="accent2"/>
                </a:solidFill>
              </a:rPr>
              <a:t>C:\</a:t>
            </a:r>
            <a:r>
              <a:rPr lang="pt-BR" sz="2000" u="sng" dirty="0" err="1">
                <a:solidFill>
                  <a:schemeClr val="accent2"/>
                </a:solidFill>
              </a:rPr>
              <a:t>Program</a:t>
            </a:r>
            <a:r>
              <a:rPr lang="pt-BR" sz="2000" u="sng" dirty="0">
                <a:solidFill>
                  <a:schemeClr val="accent2"/>
                </a:solidFill>
              </a:rPr>
              <a:t> Files (x86)\</a:t>
            </a:r>
            <a:r>
              <a:rPr lang="pt-BR" sz="2000" u="sng" dirty="0" err="1" smtClean="0">
                <a:solidFill>
                  <a:schemeClr val="accent2"/>
                </a:solidFill>
              </a:rPr>
              <a:t>Dymola</a:t>
            </a:r>
            <a:r>
              <a:rPr lang="pt-BR" sz="2000" u="sng" dirty="0" smtClean="0">
                <a:solidFill>
                  <a:schemeClr val="accent2"/>
                </a:solidFill>
              </a:rPr>
              <a:t> 2017</a:t>
            </a:r>
            <a:r>
              <a:rPr lang="pt-BR" sz="2000" u="sng" dirty="0">
                <a:solidFill>
                  <a:schemeClr val="accent2"/>
                </a:solidFill>
              </a:rPr>
              <a:t>\</a:t>
            </a:r>
            <a:r>
              <a:rPr lang="pt-BR" sz="2000" u="sng" dirty="0" err="1">
                <a:solidFill>
                  <a:schemeClr val="accent2"/>
                </a:solidFill>
              </a:rPr>
              <a:t>Documentation</a:t>
            </a:r>
            <a:r>
              <a:rPr lang="pt-BR" sz="2000" u="sng" dirty="0">
                <a:solidFill>
                  <a:schemeClr val="accent2"/>
                </a:solidFill>
              </a:rPr>
              <a:t>\</a:t>
            </a:r>
            <a:r>
              <a:rPr lang="pt-BR" sz="2000" u="sng" dirty="0" err="1">
                <a:solidFill>
                  <a:schemeClr val="accent2"/>
                </a:solidFill>
              </a:rPr>
              <a:t>Dymola</a:t>
            </a:r>
            <a:r>
              <a:rPr lang="pt-BR" sz="2000" u="sng" dirty="0">
                <a:solidFill>
                  <a:schemeClr val="accent2"/>
                </a:solidFill>
              </a:rPr>
              <a:t> </a:t>
            </a:r>
            <a:r>
              <a:rPr lang="pt-BR" sz="2000" u="sng" dirty="0" err="1">
                <a:solidFill>
                  <a:schemeClr val="accent2"/>
                </a:solidFill>
              </a:rPr>
              <a:t>User</a:t>
            </a:r>
            <a:r>
              <a:rPr lang="pt-BR" sz="2000" u="sng" dirty="0">
                <a:solidFill>
                  <a:schemeClr val="accent2"/>
                </a:solidFill>
              </a:rPr>
              <a:t> Manual Volume </a:t>
            </a:r>
            <a:r>
              <a:rPr lang="pt-BR" sz="2000" u="sng" dirty="0" smtClean="0">
                <a:solidFill>
                  <a:schemeClr val="accent2"/>
                </a:solidFill>
              </a:rPr>
              <a:t>1</a:t>
            </a:r>
            <a:r>
              <a:rPr lang="pt-BR" sz="2000" dirty="0" smtClean="0"/>
              <a:t> </a:t>
            </a:r>
            <a:r>
              <a:rPr lang="pt-BR" sz="2000" dirty="0" err="1"/>
              <a:t>or</a:t>
            </a:r>
            <a:r>
              <a:rPr lang="pt-BR" sz="2000" dirty="0"/>
              <a:t> via </a:t>
            </a:r>
            <a:r>
              <a:rPr lang="pt-BR" sz="2000" dirty="0" err="1"/>
              <a:t>Dymola</a:t>
            </a:r>
            <a:r>
              <a:rPr lang="pt-BR" sz="2000" dirty="0"/>
              <a:t> &gt; help.</a:t>
            </a:r>
            <a:endParaRPr lang="en-GB" altLang="nl-BE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3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dirty="0" smtClean="0"/>
              <a:t>Forums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nl-BE" dirty="0" smtClean="0">
                <a:hlinkClick r:id="rId2"/>
              </a:rPr>
              <a:t>http://www.openmodelica.org/index.php/forum</a:t>
            </a:r>
            <a:endParaRPr lang="en-GB" altLang="nl-BE" dirty="0" smtClean="0"/>
          </a:p>
          <a:p>
            <a:r>
              <a:rPr lang="en-GB" altLang="nl-BE" dirty="0" smtClean="0">
                <a:hlinkClick r:id="rId3"/>
              </a:rPr>
              <a:t>http://www.jmodelica.org/forum</a:t>
            </a:r>
            <a:endParaRPr lang="en-GB" altLang="nl-BE" dirty="0" smtClean="0"/>
          </a:p>
          <a:p>
            <a:r>
              <a:rPr lang="en-GB" altLang="nl-BE" dirty="0" smtClean="0"/>
              <a:t>www.stackoverflow.com (tag </a:t>
            </a:r>
            <a:r>
              <a:rPr lang="en-GB" altLang="nl-BE" dirty="0" err="1" smtClean="0"/>
              <a:t>Modelica</a:t>
            </a:r>
            <a:r>
              <a:rPr lang="en-GB" altLang="nl-BE" dirty="0" smtClean="0"/>
              <a:t>)</a:t>
            </a:r>
          </a:p>
          <a:p>
            <a:pPr>
              <a:buFontTx/>
              <a:buNone/>
            </a:pPr>
            <a:endParaRPr lang="en-GB" altLang="nl-BE" dirty="0" smtClean="0"/>
          </a:p>
          <a:p>
            <a:endParaRPr lang="en-GB" altLang="nl-BE" dirty="0" smtClean="0"/>
          </a:p>
        </p:txBody>
      </p:sp>
    </p:spTree>
    <p:extLst>
      <p:ext uri="{BB962C8B-B14F-4D97-AF65-F5344CB8AC3E}">
        <p14:creationId xmlns:p14="http://schemas.microsoft.com/office/powerpoint/2010/main" val="12523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Busses and expandable connectors</a:t>
            </a:r>
          </a:p>
          <a:p>
            <a:r>
              <a:rPr lang="en-US" dirty="0" smtClean="0"/>
              <a:t>inner/outer</a:t>
            </a:r>
          </a:p>
          <a:p>
            <a:r>
              <a:rPr lang="en-US" dirty="0" smtClean="0"/>
              <a:t>Media</a:t>
            </a:r>
          </a:p>
          <a:p>
            <a:r>
              <a:rPr lang="en-US" dirty="0" smtClean="0"/>
              <a:t>replaceable / </a:t>
            </a:r>
            <a:r>
              <a:rPr lang="en-US" dirty="0" err="1" smtClean="0"/>
              <a:t>redeclare</a:t>
            </a:r>
            <a:endParaRPr lang="en-US" dirty="0" smtClean="0"/>
          </a:p>
          <a:p>
            <a:r>
              <a:rPr lang="en-US" dirty="0" smtClean="0"/>
              <a:t>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Busses and expandable </a:t>
            </a:r>
            <a:r>
              <a:rPr lang="en-US" dirty="0"/>
              <a:t>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 </a:t>
            </a:r>
          </a:p>
          <a:p>
            <a:pPr lvl="1"/>
            <a:r>
              <a:rPr lang="en-US" dirty="0" smtClean="0"/>
              <a:t>Consists of other connectors/variables</a:t>
            </a:r>
          </a:p>
          <a:p>
            <a:pPr lvl="1"/>
            <a:r>
              <a:rPr lang="en-US" dirty="0" smtClean="0"/>
              <a:t>Explicitly declared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707" y="3089920"/>
            <a:ext cx="205182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2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smtClean="0"/>
              <a:t>What is Modelica</a:t>
            </a:r>
            <a:endParaRPr lang="en-US" altLang="nl-B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nl-BE" dirty="0" smtClean="0"/>
              <a:t>Modelica is a language for modeling of physical systems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open source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object oriented</a:t>
            </a:r>
          </a:p>
          <a:p>
            <a:pPr lvl="1"/>
            <a:r>
              <a:rPr lang="en-US" altLang="nl-BE" sz="2400" dirty="0" err="1" smtClean="0">
                <a:solidFill>
                  <a:schemeClr val="accent2"/>
                </a:solidFill>
              </a:rPr>
              <a:t>acausal</a:t>
            </a:r>
            <a:r>
              <a:rPr lang="en-US" altLang="nl-BE" sz="2400" dirty="0" smtClean="0">
                <a:solidFill>
                  <a:schemeClr val="accent2"/>
                </a:solidFill>
              </a:rPr>
              <a:t> </a:t>
            </a:r>
            <a:r>
              <a:rPr lang="en-US" altLang="nl-BE" sz="2400" dirty="0" smtClean="0">
                <a:solidFill>
                  <a:schemeClr val="accent2"/>
                </a:solidFill>
              </a:rPr>
              <a:t>modeling (equation based)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multi-domain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primarily for simulation, but usable for optimization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small and large models (&gt; 100 000 equations)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many model libraries (free and commercial)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textual and graphical modeling</a:t>
            </a:r>
          </a:p>
        </p:txBody>
      </p:sp>
      <p:pic>
        <p:nvPicPr>
          <p:cNvPr id="11269" name="Picture 5" descr="C:\Users\vdheijdb\Downloads\Modelic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92" y="65584"/>
            <a:ext cx="3203923" cy="15880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0-17 at 21.16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69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Busses and expandable </a:t>
            </a:r>
            <a:r>
              <a:rPr lang="en-US" dirty="0"/>
              <a:t>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Expandable connector:</a:t>
            </a:r>
          </a:p>
          <a:p>
            <a:pPr lvl="1"/>
            <a:r>
              <a:rPr lang="en-US" dirty="0" smtClean="0"/>
              <a:t>Structure/elements derived from connections</a:t>
            </a:r>
          </a:p>
          <a:p>
            <a:pPr lvl="1"/>
            <a:r>
              <a:rPr lang="en-US" dirty="0" smtClean="0"/>
              <a:t>Consistency checked at translation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707" y="3089920"/>
            <a:ext cx="205182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7-10-17 at 21.18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9" y="3203222"/>
            <a:ext cx="3626556" cy="6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2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0-17 at 21.2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56" y="13606"/>
            <a:ext cx="748270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Inner/outer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>
                <a:latin typeface="Lucida Console" panose="020B0609040504020204" pitchFamily="49" charset="0"/>
              </a:rPr>
              <a:t>outer</a:t>
            </a:r>
            <a:r>
              <a:rPr lang="en-US" dirty="0"/>
              <a:t>”</a:t>
            </a:r>
            <a:r>
              <a:rPr lang="en-US" dirty="0" smtClean="0"/>
              <a:t> model </a:t>
            </a:r>
            <a:r>
              <a:rPr lang="en-150" dirty="0" smtClean="0"/>
              <a:t>→</a:t>
            </a:r>
            <a:r>
              <a:rPr lang="en-US" dirty="0" smtClean="0"/>
              <a:t> </a:t>
            </a:r>
            <a:r>
              <a:rPr lang="en-US" dirty="0" smtClean="0"/>
              <a:t>reference to model at higher level</a:t>
            </a:r>
          </a:p>
          <a:p>
            <a:r>
              <a:rPr lang="en-US" dirty="0" smtClean="0"/>
              <a:t>“</a:t>
            </a:r>
            <a:r>
              <a:rPr lang="en-US" dirty="0" smtClean="0">
                <a:latin typeface="Lucida Console" panose="020B0609040504020204" pitchFamily="49" charset="0"/>
              </a:rPr>
              <a:t>inner</a:t>
            </a:r>
            <a:r>
              <a:rPr lang="en-US" dirty="0" smtClean="0"/>
              <a:t>” model </a:t>
            </a:r>
            <a:r>
              <a:rPr lang="en-150" dirty="0" smtClean="0"/>
              <a:t>→</a:t>
            </a:r>
            <a:r>
              <a:rPr lang="en-US" dirty="0" smtClean="0"/>
              <a:t> </a:t>
            </a:r>
            <a:r>
              <a:rPr lang="en-US" dirty="0" smtClean="0"/>
              <a:t>top level instantiation of model</a:t>
            </a:r>
          </a:p>
          <a:p>
            <a:endParaRPr lang="en-US" dirty="0"/>
          </a:p>
          <a:p>
            <a:r>
              <a:rPr lang="en-US" dirty="0" smtClean="0"/>
              <a:t>Example: </a:t>
            </a:r>
            <a:r>
              <a:rPr lang="en-US" dirty="0" err="1" smtClean="0">
                <a:latin typeface="Lucida Console" panose="020B0609040504020204" pitchFamily="49" charset="0"/>
              </a:rPr>
              <a:t>SimInfoManager</a:t>
            </a:r>
            <a:endParaRPr lang="en-US" dirty="0" smtClean="0">
              <a:latin typeface="Lucida Console" panose="020B0609040504020204" pitchFamily="49" charset="0"/>
            </a:endParaRPr>
          </a:p>
          <a:p>
            <a:pPr lvl="1"/>
            <a:r>
              <a:rPr lang="en-US" dirty="0" smtClean="0"/>
              <a:t>only one weather data reader for all components</a:t>
            </a:r>
            <a:endParaRPr lang="en-US" dirty="0"/>
          </a:p>
        </p:txBody>
      </p:sp>
      <p:pic>
        <p:nvPicPr>
          <p:cNvPr id="4" name="Picture 3" descr="Screen Shot 2017-10-17 at 21.27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" y="4130036"/>
            <a:ext cx="7817556" cy="804333"/>
          </a:xfrm>
          <a:prstGeom prst="rect">
            <a:avLst/>
          </a:prstGeom>
        </p:spPr>
      </p:pic>
      <p:pic>
        <p:nvPicPr>
          <p:cNvPr id="5" name="Picture 4" descr="Screen Shot 2017-10-17 at 21.30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" y="5481284"/>
            <a:ext cx="72390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520" y="4836372"/>
            <a:ext cx="461868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520" y="6214814"/>
            <a:ext cx="461868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0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90366"/>
          </a:xfrm>
        </p:spPr>
        <p:txBody>
          <a:bodyPr/>
          <a:lstStyle/>
          <a:p>
            <a:r>
              <a:rPr lang="en-US" u="sng" dirty="0" smtClean="0"/>
              <a:t>Package</a:t>
            </a:r>
            <a:r>
              <a:rPr lang="en-US" dirty="0" smtClean="0"/>
              <a:t> that </a:t>
            </a:r>
            <a:r>
              <a:rPr lang="en-US" dirty="0" smtClean="0"/>
              <a:t>contains </a:t>
            </a:r>
            <a:r>
              <a:rPr lang="en-US" dirty="0" smtClean="0"/>
              <a:t>fluid properties</a:t>
            </a:r>
          </a:p>
          <a:p>
            <a:pPr lvl="1"/>
            <a:r>
              <a:rPr lang="en-US" dirty="0" smtClean="0"/>
              <a:t>Various degrees of detail possible:</a:t>
            </a:r>
          </a:p>
          <a:p>
            <a:pPr lvl="2"/>
            <a:r>
              <a:rPr lang="en-US" dirty="0" smtClean="0"/>
              <a:t>Moist/dry air</a:t>
            </a:r>
          </a:p>
          <a:p>
            <a:pPr lvl="2"/>
            <a:r>
              <a:rPr lang="en-US" dirty="0" smtClean="0"/>
              <a:t>Pure water / glycol</a:t>
            </a:r>
          </a:p>
          <a:p>
            <a:pPr lvl="2"/>
            <a:r>
              <a:rPr lang="en-US" dirty="0" smtClean="0"/>
              <a:t>Refrigerants</a:t>
            </a:r>
          </a:p>
          <a:p>
            <a:pPr lvl="1"/>
            <a:r>
              <a:rPr lang="en-US" dirty="0" smtClean="0"/>
              <a:t>Various implementations possible:</a:t>
            </a:r>
          </a:p>
          <a:p>
            <a:pPr lvl="2"/>
            <a:r>
              <a:rPr lang="en-US" dirty="0" smtClean="0"/>
              <a:t>First-principle equations</a:t>
            </a:r>
          </a:p>
          <a:p>
            <a:pPr lvl="2"/>
            <a:r>
              <a:rPr lang="en-US" dirty="0" smtClean="0"/>
              <a:t>Tables</a:t>
            </a:r>
          </a:p>
          <a:p>
            <a:pPr lvl="2"/>
            <a:r>
              <a:rPr lang="en-US" dirty="0" smtClean="0"/>
              <a:t>Polynomials</a:t>
            </a:r>
            <a:endParaRPr lang="en-US" dirty="0" smtClean="0"/>
          </a:p>
          <a:p>
            <a:r>
              <a:rPr lang="en-US" dirty="0"/>
              <a:t>Default Media </a:t>
            </a:r>
            <a:r>
              <a:rPr lang="en-US" dirty="0" smtClean="0"/>
              <a:t>available</a:t>
            </a:r>
          </a:p>
          <a:p>
            <a:r>
              <a:rPr lang="en-US" dirty="0" smtClean="0"/>
              <a:t>Needs to be specified (consistently) for each fluid component</a:t>
            </a:r>
          </a:p>
        </p:txBody>
      </p:sp>
    </p:spTree>
    <p:extLst>
      <p:ext uri="{BB962C8B-B14F-4D97-AF65-F5344CB8AC3E}">
        <p14:creationId xmlns:p14="http://schemas.microsoft.com/office/powerpoint/2010/main" val="10328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pic>
        <p:nvPicPr>
          <p:cNvPr id="4" name="Picture 3" descr="Screen Shot 2017-10-18 at 05.01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386"/>
            <a:ext cx="10160000" cy="33713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400036" y="2929902"/>
            <a:ext cx="640071" cy="1120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35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Replaceable / </a:t>
            </a:r>
            <a:r>
              <a:rPr lang="en-US" dirty="0" err="1" smtClean="0"/>
              <a:t>redeclare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“</a:t>
            </a:r>
            <a:r>
              <a:rPr lang="en-US" dirty="0" err="1" smtClean="0">
                <a:latin typeface="Lucida Console" panose="020B0609040504020204" pitchFamily="49" charset="0"/>
              </a:rPr>
              <a:t>redeclare</a:t>
            </a:r>
            <a:r>
              <a:rPr lang="en-US" dirty="0" smtClean="0">
                <a:latin typeface="+mn-lt"/>
              </a:rPr>
              <a:t>”</a:t>
            </a:r>
            <a:r>
              <a:rPr lang="en-US" dirty="0" smtClean="0"/>
              <a:t> </a:t>
            </a:r>
            <a:r>
              <a:rPr lang="en-US" dirty="0" smtClean="0"/>
              <a:t>allows to replace a </a:t>
            </a:r>
            <a:r>
              <a:rPr lang="en-US" dirty="0" err="1" smtClean="0"/>
              <a:t>submodel</a:t>
            </a:r>
            <a:r>
              <a:rPr lang="en-US" dirty="0"/>
              <a:t> </a:t>
            </a:r>
            <a:r>
              <a:rPr lang="en-US" dirty="0" smtClean="0"/>
              <a:t>in a model </a:t>
            </a:r>
          </a:p>
          <a:p>
            <a:pPr lvl="1"/>
            <a:r>
              <a:rPr lang="en-US" dirty="0" smtClean="0"/>
              <a:t>i.e. similar to a parameter, which allows to replace a numerical value in a model</a:t>
            </a:r>
          </a:p>
          <a:p>
            <a:r>
              <a:rPr lang="en-US" dirty="0" smtClean="0"/>
              <a:t>Allows the creation of templates, quick and convenient prototyping</a:t>
            </a:r>
          </a:p>
          <a:p>
            <a:r>
              <a:rPr lang="en-US" dirty="0" smtClean="0"/>
              <a:t>Interface (e.g. connectors and parameters) must </a:t>
            </a:r>
            <a:r>
              <a:rPr lang="en-US" dirty="0" smtClean="0"/>
              <a:t>be </a:t>
            </a:r>
            <a:r>
              <a:rPr lang="en-US" dirty="0" smtClean="0"/>
              <a:t>consistent </a:t>
            </a:r>
            <a:r>
              <a:rPr lang="en-US" dirty="0"/>
              <a:t>→</a:t>
            </a:r>
            <a:r>
              <a:rPr lang="en-US" dirty="0" smtClean="0"/>
              <a:t>  “</a:t>
            </a:r>
            <a:r>
              <a:rPr lang="en-US" dirty="0" err="1" smtClean="0">
                <a:latin typeface="Lucida Console" panose="020B0609040504020204" pitchFamily="49" charset="0"/>
              </a:rPr>
              <a:t>constrainedby</a:t>
            </a:r>
            <a:r>
              <a:rPr lang="en-US" dirty="0" smtClean="0">
                <a:latin typeface="+mj-lt"/>
              </a:rPr>
              <a:t>”</a:t>
            </a:r>
          </a:p>
          <a:p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 smtClean="0"/>
              <a:t>: building template with multiple heating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8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collection of parameters</a:t>
            </a:r>
            <a:endParaRPr lang="en-US" dirty="0"/>
          </a:p>
        </p:txBody>
      </p:sp>
      <p:pic>
        <p:nvPicPr>
          <p:cNvPr id="4" name="Picture 3" descr="Screen Shot 2017-10-18 at 04.54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6" y="5552529"/>
            <a:ext cx="6081889" cy="2017889"/>
          </a:xfrm>
          <a:prstGeom prst="rect">
            <a:avLst/>
          </a:prstGeom>
        </p:spPr>
      </p:pic>
      <p:pic>
        <p:nvPicPr>
          <p:cNvPr id="5" name="Picture 4" descr="Screen Shot 2017-10-18 at 04.54.5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1"/>
          <a:stretch/>
        </p:blipFill>
        <p:spPr>
          <a:xfrm>
            <a:off x="600000" y="2209822"/>
            <a:ext cx="10077969" cy="3113862"/>
          </a:xfrm>
          <a:prstGeom prst="rect">
            <a:avLst/>
          </a:prstGeom>
        </p:spPr>
      </p:pic>
      <p:pic>
        <p:nvPicPr>
          <p:cNvPr id="6" name="Picture 5" descr="Screen Shot 2017-10-18 at 04.56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6" y="3409956"/>
            <a:ext cx="635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6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libraries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Modelica libraries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Modelica components can be complex</a:t>
            </a:r>
          </a:p>
          <a:p>
            <a:r>
              <a:rPr lang="nl-BE" dirty="0" smtClean="0"/>
              <a:t>E.g. a decent pump model can contain a few thousand lines of code, spread over multiple hierarchical levels (using “</a:t>
            </a:r>
            <a:r>
              <a:rPr lang="nl-BE" dirty="0" smtClean="0">
                <a:latin typeface="Lucida Console" panose="020B0609040504020204" pitchFamily="49" charset="0"/>
              </a:rPr>
              <a:t>extends</a:t>
            </a:r>
            <a:r>
              <a:rPr lang="nl-BE" dirty="0" smtClean="0"/>
              <a:t>”)</a:t>
            </a:r>
          </a:p>
          <a:p>
            <a:endParaRPr lang="nl-BE" dirty="0"/>
          </a:p>
          <a:p>
            <a:r>
              <a:rPr lang="nl-BE" dirty="0" smtClean="0"/>
              <a:t>This complexity should not be exposed to users directly</a:t>
            </a:r>
          </a:p>
          <a:p>
            <a:pPr lvl="1"/>
            <a:r>
              <a:rPr lang="nl-BE" dirty="0" smtClean="0"/>
              <a:t>=&gt; Modelica </a:t>
            </a:r>
            <a:r>
              <a:rPr lang="nl-BE" u="sng" dirty="0" smtClean="0"/>
              <a:t>libraries</a:t>
            </a:r>
            <a:endParaRPr lang="nl-BE" u="sng" dirty="0"/>
          </a:p>
        </p:txBody>
      </p:sp>
    </p:spTree>
    <p:extLst>
      <p:ext uri="{BB962C8B-B14F-4D97-AF65-F5344CB8AC3E}">
        <p14:creationId xmlns:p14="http://schemas.microsoft.com/office/powerpoint/2010/main" val="150586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38125"/>
            <a:ext cx="9523413" cy="714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2"/>
          <p:cNvSpPr txBox="1">
            <a:spLocks noChangeArrowheads="1"/>
          </p:cNvSpPr>
          <p:nvPr/>
        </p:nvSpPr>
        <p:spPr bwMode="auto">
          <a:xfrm>
            <a:off x="471488" y="7370763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>
                <a:latin typeface="Arial" charset="0"/>
                <a:cs typeface="Arial" charset="0"/>
              </a:rPr>
              <a:t>Slide from </a:t>
            </a:r>
            <a:r>
              <a:rPr lang="pt-BR" altLang="nl-BE" sz="1000">
                <a:latin typeface="Arial" charset="0"/>
                <a:cs typeface="Arial" charset="0"/>
              </a:rPr>
              <a:t>Peter Fritzson, </a:t>
            </a:r>
            <a:r>
              <a:rPr lang="en-GB" altLang="nl-BE" sz="1000">
                <a:latin typeface="Arial" charset="0"/>
                <a:cs typeface="Arial" charset="0"/>
              </a:rPr>
              <a:t>Introduction to Object-Oriented Modeling, Simulation and Control with Modelica, </a:t>
            </a:r>
            <a:r>
              <a:rPr lang="pt-BR" altLang="nl-BE" sz="100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Hierarchy: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models can contain or extend </a:t>
            </a:r>
            <a:br>
              <a:rPr lang="en-US" sz="2200" dirty="0"/>
            </a:br>
            <a:r>
              <a:rPr lang="en-US" sz="2200" dirty="0"/>
              <a:t>other models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models can be grouped in packages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packages can be nested</a:t>
            </a:r>
          </a:p>
          <a:p>
            <a:pPr lvl="1"/>
            <a:r>
              <a:rPr lang="en-US" sz="2200" dirty="0"/>
              <a:t>A group of nested packages is a library</a:t>
            </a:r>
          </a:p>
          <a:p>
            <a:endParaRPr lang="en-US" dirty="0"/>
          </a:p>
          <a:p>
            <a:r>
              <a:rPr lang="en-US" dirty="0" smtClean="0"/>
              <a:t>For building applications:</a:t>
            </a:r>
          </a:p>
          <a:p>
            <a:pPr lvl="1"/>
            <a:r>
              <a:rPr lang="en-US" sz="2200" dirty="0"/>
              <a:t>MSL</a:t>
            </a:r>
          </a:p>
          <a:p>
            <a:pPr lvl="1"/>
            <a:r>
              <a:rPr lang="en-US" sz="2200" dirty="0"/>
              <a:t>IDEAS</a:t>
            </a:r>
          </a:p>
          <a:p>
            <a:pPr lvl="1"/>
            <a:r>
              <a:rPr lang="en-US" sz="2200" dirty="0"/>
              <a:t>Buildings</a:t>
            </a:r>
          </a:p>
          <a:p>
            <a:pPr lvl="1"/>
            <a:r>
              <a:rPr lang="en-US" sz="2200" dirty="0"/>
              <a:t>See also IBPSA project 1</a:t>
            </a:r>
          </a:p>
        </p:txBody>
      </p:sp>
      <p:pic>
        <p:nvPicPr>
          <p:cNvPr id="4" name="Picture 3" descr="Screen Shot 2017-10-18 at 05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31" y="200001"/>
            <a:ext cx="3075444" cy="62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10357"/>
          </a:xfrm>
        </p:spPr>
        <p:txBody>
          <a:bodyPr/>
          <a:lstStyle/>
          <a:p>
            <a:r>
              <a:rPr lang="en-US" dirty="0" smtClean="0"/>
              <a:t>Goal of a library:</a:t>
            </a:r>
          </a:p>
          <a:p>
            <a:pPr lvl="1"/>
            <a:r>
              <a:rPr lang="en-US" dirty="0" smtClean="0"/>
              <a:t>Provide a consistent collection of models</a:t>
            </a:r>
          </a:p>
          <a:p>
            <a:pPr lvl="1"/>
            <a:r>
              <a:rPr lang="en-US" dirty="0" smtClean="0"/>
              <a:t>for a specific (research) domain</a:t>
            </a:r>
          </a:p>
          <a:p>
            <a:pPr lvl="1"/>
            <a:r>
              <a:rPr lang="en-US" dirty="0" smtClean="0"/>
              <a:t>that is easy to use</a:t>
            </a:r>
          </a:p>
          <a:p>
            <a:pPr lvl="1"/>
            <a:r>
              <a:rPr lang="en-US" dirty="0" smtClean="0"/>
              <a:t>and allows robust simulations</a:t>
            </a:r>
          </a:p>
          <a:p>
            <a:pPr lvl="1"/>
            <a:endParaRPr lang="en-US" dirty="0"/>
          </a:p>
          <a:p>
            <a:r>
              <a:rPr lang="en-US" sz="2200" dirty="0"/>
              <a:t>Consistent: 		conventions</a:t>
            </a:r>
          </a:p>
          <a:p>
            <a:r>
              <a:rPr lang="en-US" sz="2200" dirty="0"/>
              <a:t>research domain: 	e.g. level of detail depends on application</a:t>
            </a:r>
          </a:p>
          <a:p>
            <a:r>
              <a:rPr lang="en-US" sz="2200" dirty="0"/>
              <a:t>easy to use: 		intuitive parameters, connections, granularity</a:t>
            </a:r>
          </a:p>
          <a:p>
            <a:r>
              <a:rPr lang="en-US" sz="2200" dirty="0"/>
              <a:t>robust: 		equations, no division by zero when zero flow</a:t>
            </a:r>
            <a:r>
              <a:rPr lang="mr-IN" sz="2200" dirty="0"/>
              <a:t>…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Documentation, examples, validations</a:t>
            </a:r>
          </a:p>
        </p:txBody>
      </p:sp>
    </p:spTree>
    <p:extLst>
      <p:ext uri="{BB962C8B-B14F-4D97-AF65-F5344CB8AC3E}">
        <p14:creationId xmlns:p14="http://schemas.microsoft.com/office/powerpoint/2010/main" val="41942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example: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Scope:</a:t>
            </a:r>
          </a:p>
          <a:p>
            <a:pPr lvl="1"/>
            <a:r>
              <a:rPr lang="en-US" dirty="0" smtClean="0"/>
              <a:t>Building and district level</a:t>
            </a:r>
            <a:br>
              <a:rPr lang="en-US" dirty="0" smtClean="0"/>
            </a:br>
            <a:r>
              <a:rPr lang="en-US" dirty="0" smtClean="0"/>
              <a:t>energy simulations, including </a:t>
            </a:r>
            <a:br>
              <a:rPr lang="en-US" dirty="0" smtClean="0"/>
            </a:br>
            <a:r>
              <a:rPr lang="en-US" dirty="0" smtClean="0"/>
              <a:t>electrical distribution grids,</a:t>
            </a:r>
            <a:br>
              <a:rPr lang="en-US" dirty="0" smtClean="0"/>
            </a:br>
            <a:r>
              <a:rPr lang="en-US" dirty="0" smtClean="0"/>
              <a:t>district heating, HVAC </a:t>
            </a:r>
            <a:br>
              <a:rPr lang="en-US" dirty="0" smtClean="0"/>
            </a:br>
            <a:r>
              <a:rPr lang="en-US" dirty="0" smtClean="0"/>
              <a:t>and control</a:t>
            </a:r>
            <a:endParaRPr lang="en-US" dirty="0"/>
          </a:p>
        </p:txBody>
      </p:sp>
      <p:pic>
        <p:nvPicPr>
          <p:cNvPr id="4" name="Picture 3" descr="Screen Shot 2017-10-18 at 05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78" y="769663"/>
            <a:ext cx="3075444" cy="62199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200125" y="3409956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200125" y="2609867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28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Buildings package:</a:t>
            </a:r>
          </a:p>
          <a:p>
            <a:pPr lvl="1"/>
            <a:r>
              <a:rPr lang="en-US" dirty="0" smtClean="0"/>
              <a:t>Elementary models for composing</a:t>
            </a:r>
            <a:br>
              <a:rPr lang="en-US" dirty="0" smtClean="0"/>
            </a:br>
            <a:r>
              <a:rPr lang="en-US" dirty="0" smtClean="0"/>
              <a:t>building zones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  <p:pic>
        <p:nvPicPr>
          <p:cNvPr id="4" name="Picture 3" descr="Screen Shot 2017-10-18 at 05.3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56" y="1533207"/>
            <a:ext cx="3485444" cy="47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0113" y="200025"/>
            <a:ext cx="9259887" cy="1000125"/>
          </a:xfrm>
        </p:spPr>
        <p:txBody>
          <a:bodyPr/>
          <a:lstStyle/>
          <a:p>
            <a:r>
              <a:rPr lang="en-US" dirty="0"/>
              <a:t>Library example: IDEAS</a:t>
            </a:r>
          </a:p>
        </p:txBody>
      </p:sp>
      <p:pic>
        <p:nvPicPr>
          <p:cNvPr id="8" name="Picture 7" descr="Screen Shot 2017-10-18 at 05.41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5"/>
            <a:ext cx="10160000" cy="6696591"/>
          </a:xfrm>
          <a:prstGeom prst="rect">
            <a:avLst/>
          </a:prstGeom>
        </p:spPr>
      </p:pic>
      <p:pic>
        <p:nvPicPr>
          <p:cNvPr id="9" name="Picture 8" descr="Screen Shot 2017-10-18 at 05.43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563"/>
            <a:ext cx="10160000" cy="28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6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>
                <a:latin typeface="Consolas" panose="020B0609020204030204" pitchFamily="49" charset="0"/>
              </a:rPr>
              <a:t>IDEAS.Buildings.Validation.Tests.ZoneTemplateVerification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2000" dirty="0"/>
              <a:t>Validation example</a:t>
            </a:r>
          </a:p>
          <a:p>
            <a:pPr lvl="1"/>
            <a:r>
              <a:rPr lang="en-US" sz="2000" dirty="0" err="1"/>
              <a:t>Unittested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Example of granularity</a:t>
            </a:r>
          </a:p>
        </p:txBody>
      </p:sp>
      <p:pic>
        <p:nvPicPr>
          <p:cNvPr id="6" name="Picture 5" descr="Screen Shot 2017-10-18 at 05.45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09" y="0"/>
            <a:ext cx="2345591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0113" y="200025"/>
            <a:ext cx="9259887" cy="1000125"/>
          </a:xfrm>
        </p:spPr>
        <p:txBody>
          <a:bodyPr/>
          <a:lstStyle/>
          <a:p>
            <a:r>
              <a:rPr lang="en-US" dirty="0"/>
              <a:t>Library example: IDEAS</a:t>
            </a:r>
          </a:p>
        </p:txBody>
      </p:sp>
      <p:pic>
        <p:nvPicPr>
          <p:cNvPr id="4" name="Picture 3" descr="Screen Shot 2017-10-18 at 05.47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160000" cy="75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260000" cy="5270330"/>
          </a:xfrm>
        </p:spPr>
        <p:txBody>
          <a:bodyPr/>
          <a:lstStyle/>
          <a:p>
            <a:r>
              <a:rPr lang="en-US" dirty="0" smtClean="0"/>
              <a:t>Availability: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https://github.com/open-ideas/</a:t>
            </a:r>
            <a:r>
              <a:rPr lang="en-US" dirty="0" smtClean="0">
                <a:hlinkClick r:id="rId2"/>
              </a:rPr>
              <a:t>IDEAS</a:t>
            </a:r>
            <a:endParaRPr lang="en-US" dirty="0" smtClean="0"/>
          </a:p>
          <a:p>
            <a:pPr lvl="1"/>
            <a:r>
              <a:rPr lang="en-US" dirty="0" smtClean="0"/>
              <a:t>Use master branch</a:t>
            </a:r>
            <a:endParaRPr lang="en-US" dirty="0"/>
          </a:p>
          <a:p>
            <a:pPr lvl="1"/>
            <a:r>
              <a:rPr lang="en-US" dirty="0" smtClean="0"/>
              <a:t>Issue tracker: bug reports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Documentation and examples: part of library</a:t>
            </a:r>
          </a:p>
        </p:txBody>
      </p:sp>
    </p:spTree>
    <p:extLst>
      <p:ext uri="{BB962C8B-B14F-4D97-AF65-F5344CB8AC3E}">
        <p14:creationId xmlns:p14="http://schemas.microsoft.com/office/powerpoint/2010/main" val="8892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SimpleHouse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template on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7872" y="2560000"/>
            <a:ext cx="5932128" cy="2000222"/>
          </a:xfrm>
        </p:spPr>
        <p:txBody>
          <a:bodyPr/>
          <a:lstStyle/>
          <a:p>
            <a:r>
              <a:rPr lang="en-US" dirty="0" smtClean="0"/>
              <a:t>IDEAS building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3927872" y="4910120"/>
            <a:ext cx="5932128" cy="1200000"/>
          </a:xfrm>
        </p:spPr>
        <p:txBody>
          <a:bodyPr/>
          <a:lstStyle/>
          <a:p>
            <a:r>
              <a:rPr lang="en-US" sz="2500" dirty="0" smtClean="0"/>
              <a:t>Examples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683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936" y="1762209"/>
            <a:ext cx="5688432" cy="5857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Modeling and simulation</a:t>
            </a:r>
            <a:r>
              <a:rPr lang="en-US" dirty="0" smtClean="0"/>
              <a:t> of complex physical systems</a:t>
            </a:r>
          </a:p>
          <a:p>
            <a:r>
              <a:rPr lang="en-US" dirty="0" smtClean="0"/>
              <a:t>But optimization is possible</a:t>
            </a:r>
          </a:p>
          <a:p>
            <a:pPr lvl="1"/>
            <a:r>
              <a:rPr lang="en-US" dirty="0" err="1" smtClean="0"/>
              <a:t>JModelica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272" y="1361728"/>
            <a:ext cx="5951442" cy="50399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1348" y="1361728"/>
            <a:ext cx="5952517" cy="5039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46" t="605" r="-15" b="605"/>
          <a:stretch/>
        </p:blipFill>
        <p:spPr>
          <a:xfrm>
            <a:off x="4143896" y="1361728"/>
            <a:ext cx="5961041" cy="50171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0000" y="1505743"/>
            <a:ext cx="3530200" cy="516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99996" indent="-399996" defTabSz="1015990" eaLnBrk="1" latinLnBrk="0" hangingPunct="1">
              <a:spcBef>
                <a:spcPts val="644"/>
              </a:spcBef>
              <a:buSzPct val="110000"/>
              <a:buFont typeface="Arial" pitchFamily="34" charset="0"/>
              <a:buChar char="•"/>
              <a:defRPr lang="nl-NL" sz="2700" dirty="0" smtClean="0">
                <a:latin typeface="Arial" pitchFamily="34" charset="0"/>
                <a:cs typeface="Arial" pitchFamily="34" charset="0"/>
              </a:defRPr>
            </a:lvl1pPr>
            <a:lvl2pPr marL="799992" lvl="1" indent="-400399" defTabSz="1015990" eaLnBrk="1" latinLnBrk="0" hangingPunct="1">
              <a:spcBef>
                <a:spcPts val="644"/>
              </a:spcBef>
              <a:buSzPct val="75000"/>
              <a:buFont typeface="Courier New" pitchFamily="49" charset="0"/>
              <a:buChar char="o"/>
              <a:defRPr lang="nl-NL" sz="2700" dirty="0" smtClean="0">
                <a:latin typeface="Arial" pitchFamily="34" charset="0"/>
                <a:cs typeface="Arial" pitchFamily="34" charset="0"/>
              </a:defRPr>
            </a:lvl2pPr>
            <a:lvl3pPr marL="1099989" indent="-299997" defTabSz="101599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200" dirty="0" smtClean="0">
                <a:latin typeface="Arial" pitchFamily="34" charset="0"/>
                <a:cs typeface="Arial" pitchFamily="34" charset="0"/>
              </a:defRPr>
            </a:lvl3pPr>
            <a:lvl4pPr marL="1298209" indent="-199998" defTabSz="1015990" eaLnBrk="1" latinLnBrk="0" hangingPunct="1">
              <a:spcBef>
                <a:spcPts val="422"/>
              </a:spcBef>
              <a:buSzPct val="80000"/>
              <a:buFont typeface="Arial" pitchFamily="34" charset="0"/>
              <a:buChar char="•"/>
              <a:defRPr lang="nl-NL" sz="1800" dirty="0" smtClean="0">
                <a:latin typeface="Arial" pitchFamily="34" charset="0"/>
                <a:cs typeface="Arial" pitchFamily="34" charset="0"/>
              </a:defRPr>
            </a:lvl4pPr>
            <a:lvl5pPr marL="1486944" indent="-199318" defTabSz="1015990" eaLnBrk="1" latinLnBrk="0" hangingPunct="1">
              <a:spcBef>
                <a:spcPts val="422"/>
              </a:spcBef>
              <a:buFont typeface="Arial" pitchFamily="34" charset="0"/>
              <a:buChar char="-"/>
              <a:defRPr lang="nl-BE" sz="1800" dirty="0">
                <a:latin typeface="Arial" pitchFamily="34" charset="0"/>
                <a:cs typeface="Arial" pitchFamily="34" charset="0"/>
              </a:defRPr>
            </a:lvl5pPr>
            <a:lvl6pPr marL="2793972" indent="-253997" defTabSz="1015990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301967" indent="-253997" defTabSz="1015990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809962" indent="-253997" defTabSz="1015990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317957" indent="-253997" defTabSz="1015990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r>
              <a:rPr lang="en-US" sz="2400" dirty="0" smtClean="0"/>
              <a:t>All building components are included in one model</a:t>
            </a:r>
          </a:p>
          <a:p>
            <a:r>
              <a:rPr lang="en-US" sz="2400" dirty="0" smtClean="0"/>
              <a:t>Better overview</a:t>
            </a:r>
          </a:p>
          <a:p>
            <a:r>
              <a:rPr lang="en-US" sz="2400" dirty="0" smtClean="0"/>
              <a:t>Appropriate </a:t>
            </a:r>
            <a:r>
              <a:rPr lang="en-US" sz="2400" dirty="0"/>
              <a:t>for </a:t>
            </a:r>
            <a:r>
              <a:rPr lang="en-US" sz="2400" dirty="0" smtClean="0"/>
              <a:t>simulation of specific building</a:t>
            </a:r>
          </a:p>
          <a:p>
            <a:r>
              <a:rPr lang="nl-NL" sz="2400" dirty="0" smtClean="0"/>
              <a:t>For less cluttered models: </a:t>
            </a:r>
            <a:r>
              <a:rPr lang="nl-NL" sz="1700" dirty="0" smtClean="0">
                <a:latin typeface="Lucida Console" panose="020B0609040504020204" pitchFamily="49" charset="0"/>
              </a:rPr>
              <a:t>IDEAS.Buildings. Components. RectangularZoneTemplate</a:t>
            </a:r>
          </a:p>
          <a:p>
            <a:r>
              <a:rPr lang="nl-NL" sz="2400" dirty="0" smtClean="0"/>
              <a:t>Example</a:t>
            </a:r>
            <a:r>
              <a:rPr lang="nl-NL" sz="2400" dirty="0"/>
              <a:t>: </a:t>
            </a:r>
            <a:r>
              <a:rPr lang="nl-NL" sz="1700" dirty="0">
                <a:latin typeface="Lucida Console" panose="020B0609040504020204" pitchFamily="49" charset="0"/>
              </a:rPr>
              <a:t>IDEAS.Examples.PPD12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388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13025" y="1433736"/>
            <a:ext cx="6662341" cy="5042673"/>
          </a:xfrm>
          <a:prstGeom prst="roundRect">
            <a:avLst>
              <a:gd name="adj" fmla="val 5544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Building</a:t>
            </a:r>
          </a:p>
          <a:p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60267" y="3471427"/>
            <a:ext cx="1811739" cy="1268218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Electric 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in-home </a:t>
            </a:r>
            <a:r>
              <a:rPr lang="en-US" sz="2000" dirty="0">
                <a:latin typeface="Consolas" panose="020B0609020204030204" pitchFamily="49" charset="0"/>
              </a:rPr>
              <a:t>grid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0667" y="3480832"/>
            <a:ext cx="1811739" cy="1268218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Structure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942556" y="5008812"/>
            <a:ext cx="1811739" cy="1268218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Occupants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42556" y="3477238"/>
            <a:ext cx="1811739" cy="1268218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Heating system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59730" y="1945664"/>
            <a:ext cx="1811739" cy="1268218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Ventilation system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54978" y="2406284"/>
            <a:ext cx="4402717" cy="3437744"/>
            <a:chOff x="1528835" y="1542196"/>
            <a:chExt cx="5249027" cy="4098564"/>
          </a:xfrm>
        </p:grpSpPr>
        <p:sp>
          <p:nvSpPr>
            <p:cNvPr id="24" name="Arc 23"/>
            <p:cNvSpPr/>
            <p:nvPr/>
          </p:nvSpPr>
          <p:spPr>
            <a:xfrm>
              <a:off x="1528835" y="1542196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Arc 25"/>
            <p:cNvSpPr/>
            <p:nvPr/>
          </p:nvSpPr>
          <p:spPr>
            <a:xfrm flipH="1" flipV="1">
              <a:off x="3915054" y="3156867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3915054" y="1555844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8" name="Arc 27"/>
            <p:cNvSpPr/>
            <p:nvPr/>
          </p:nvSpPr>
          <p:spPr>
            <a:xfrm flipV="1">
              <a:off x="1540111" y="3146761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5" name="Straight Arrow Connector 34"/>
            <p:cNvCxnSpPr>
              <a:stCxn id="11" idx="1"/>
              <a:endCxn id="9" idx="3"/>
            </p:cNvCxnSpPr>
            <p:nvPr/>
          </p:nvCxnSpPr>
          <p:spPr>
            <a:xfrm flipH="1">
              <a:off x="2598771" y="3575015"/>
              <a:ext cx="465147" cy="4286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8" idx="1"/>
            </p:cNvCxnSpPr>
            <p:nvPr/>
          </p:nvCxnSpPr>
          <p:spPr>
            <a:xfrm flipH="1" flipV="1">
              <a:off x="5215460" y="3566972"/>
              <a:ext cx="492466" cy="1115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1" idx="2"/>
              <a:endCxn id="10" idx="0"/>
            </p:cNvCxnSpPr>
            <p:nvPr/>
          </p:nvCxnSpPr>
          <p:spPr>
            <a:xfrm>
              <a:off x="4143918" y="4331015"/>
              <a:ext cx="0" cy="31398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6" name="Rounded Rectangle 55"/>
          <p:cNvSpPr/>
          <p:nvPr/>
        </p:nvSpPr>
        <p:spPr>
          <a:xfrm>
            <a:off x="5820855" y="1574960"/>
            <a:ext cx="1307207" cy="734850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Climate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11648" y="3812049"/>
            <a:ext cx="7355744" cy="3085403"/>
            <a:chOff x="1836946" y="3231192"/>
            <a:chExt cx="8769700" cy="3678493"/>
          </a:xfrm>
        </p:grpSpPr>
        <p:grpSp>
          <p:nvGrpSpPr>
            <p:cNvPr id="55" name="Group 54"/>
            <p:cNvGrpSpPr/>
            <p:nvPr/>
          </p:nvGrpSpPr>
          <p:grpSpPr>
            <a:xfrm>
              <a:off x="6494497" y="3231192"/>
              <a:ext cx="2155736" cy="3605237"/>
              <a:chOff x="6494497" y="3231192"/>
              <a:chExt cx="2155736" cy="3605237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6494497" y="6188429"/>
                <a:ext cx="360000" cy="648000"/>
                <a:chOff x="6494497" y="6188429"/>
                <a:chExt cx="360000" cy="648000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6494497" y="6188429"/>
                  <a:ext cx="360000" cy="360000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Console" panose="020B0609040504020204" pitchFamily="49" charset="0"/>
                  </a:endParaRPr>
                </a:p>
              </p:txBody>
            </p:sp>
            <p:cxnSp>
              <p:nvCxnSpPr>
                <p:cNvPr id="16" name="Straight Connector 15"/>
                <p:cNvCxnSpPr>
                  <a:stCxn id="13" idx="2"/>
                </p:cNvCxnSpPr>
                <p:nvPr/>
              </p:nvCxnSpPr>
              <p:spPr>
                <a:xfrm>
                  <a:off x="6674497" y="6548429"/>
                  <a:ext cx="0" cy="288000"/>
                </a:xfrm>
                <a:prstGeom prst="line">
                  <a:avLst/>
                </a:prstGeom>
                <a:ln w="38100">
                  <a:prstDash val="sysDash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>
                <a:off x="8015881" y="3231192"/>
                <a:ext cx="634352" cy="360000"/>
                <a:chOff x="8015881" y="3231192"/>
                <a:chExt cx="634352" cy="360000"/>
              </a:xfrm>
            </p:grpSpPr>
            <p:sp>
              <p:nvSpPr>
                <p:cNvPr id="14" name="Rounded Rectangle 13"/>
                <p:cNvSpPr/>
                <p:nvPr/>
              </p:nvSpPr>
              <p:spPr>
                <a:xfrm>
                  <a:off x="8015881" y="3231192"/>
                  <a:ext cx="360000" cy="3600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Console" panose="020B0609040504020204" pitchFamily="49" charset="0"/>
                  </a:endParaRPr>
                </a:p>
              </p:txBody>
            </p: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8362233" y="3438482"/>
                  <a:ext cx="288000" cy="0"/>
                </a:xfrm>
                <a:prstGeom prst="line">
                  <a:avLst/>
                </a:prstGeom>
                <a:ln w="38100">
                  <a:solidFill>
                    <a:schemeClr val="accent5"/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TextBox 2"/>
            <p:cNvSpPr txBox="1"/>
            <p:nvPr/>
          </p:nvSpPr>
          <p:spPr>
            <a:xfrm>
              <a:off x="1836946" y="6432664"/>
              <a:ext cx="4622424" cy="47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Lucida Console" panose="020B0609040504020204" pitchFamily="49" charset="0"/>
                </a:rPr>
                <a:t>District heating network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48502" y="3659551"/>
              <a:ext cx="2358144" cy="84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Console" panose="020B0609040504020204" pitchFamily="49" charset="0"/>
                </a:rPr>
                <a:t>Electricity </a:t>
              </a:r>
              <a:r>
                <a:rPr lang="en-US" sz="2000" dirty="0">
                  <a:latin typeface="Lucida Console" panose="020B0609040504020204" pitchFamily="49" charset="0"/>
                </a:rPr>
                <a:t>grid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 and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30" t="3026" r="28221" b="3045"/>
          <a:stretch/>
        </p:blipFill>
        <p:spPr>
          <a:xfrm>
            <a:off x="897932" y="2065587"/>
            <a:ext cx="5561464" cy="425851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13025" y="1433736"/>
            <a:ext cx="6662341" cy="5042673"/>
          </a:xfrm>
          <a:prstGeom prst="roundRect">
            <a:avLst>
              <a:gd name="adj" fmla="val 5544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 anchorCtr="0"/>
          <a:lstStyle/>
          <a:p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IDEAS.Templates.Interfaces.Building</a:t>
            </a:r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910" b="19733"/>
          <a:stretch/>
        </p:blipFill>
        <p:spPr>
          <a:xfrm>
            <a:off x="6065624" y="1577752"/>
            <a:ext cx="1030600" cy="97567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654978" y="2406284"/>
            <a:ext cx="4402717" cy="3437744"/>
            <a:chOff x="1528835" y="1542196"/>
            <a:chExt cx="5249027" cy="4098564"/>
          </a:xfrm>
        </p:grpSpPr>
        <p:sp>
          <p:nvSpPr>
            <p:cNvPr id="35" name="Arc 34"/>
            <p:cNvSpPr/>
            <p:nvPr/>
          </p:nvSpPr>
          <p:spPr>
            <a:xfrm>
              <a:off x="1528835" y="1542196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Arc 35"/>
            <p:cNvSpPr/>
            <p:nvPr/>
          </p:nvSpPr>
          <p:spPr>
            <a:xfrm flipH="1" flipV="1">
              <a:off x="3915054" y="3156867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Arc 36"/>
            <p:cNvSpPr/>
            <p:nvPr/>
          </p:nvSpPr>
          <p:spPr>
            <a:xfrm flipH="1">
              <a:off x="3915054" y="1555844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8" name="Arc 37"/>
            <p:cNvSpPr/>
            <p:nvPr/>
          </p:nvSpPr>
          <p:spPr>
            <a:xfrm flipV="1">
              <a:off x="1540111" y="3146761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2598771" y="3575015"/>
              <a:ext cx="465147" cy="4286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5215460" y="3566972"/>
              <a:ext cx="492466" cy="1115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4143918" y="4331015"/>
              <a:ext cx="0" cy="31398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and interfaces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911648" y="3812049"/>
            <a:ext cx="7355744" cy="3085403"/>
            <a:chOff x="1836946" y="3231192"/>
            <a:chExt cx="8769700" cy="3678493"/>
          </a:xfrm>
        </p:grpSpPr>
        <p:grpSp>
          <p:nvGrpSpPr>
            <p:cNvPr id="72" name="Group 71"/>
            <p:cNvGrpSpPr/>
            <p:nvPr/>
          </p:nvGrpSpPr>
          <p:grpSpPr>
            <a:xfrm>
              <a:off x="6494497" y="3231192"/>
              <a:ext cx="2155736" cy="3605237"/>
              <a:chOff x="6494497" y="3231192"/>
              <a:chExt cx="2155736" cy="360523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6494497" y="6188429"/>
                <a:ext cx="360000" cy="648000"/>
                <a:chOff x="6494497" y="6188429"/>
                <a:chExt cx="360000" cy="648000"/>
              </a:xfrm>
            </p:grpSpPr>
            <p:sp>
              <p:nvSpPr>
                <p:cNvPr id="79" name="Rounded Rectangle 78"/>
                <p:cNvSpPr/>
                <p:nvPr/>
              </p:nvSpPr>
              <p:spPr>
                <a:xfrm>
                  <a:off x="6494497" y="6188429"/>
                  <a:ext cx="360000" cy="360000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Console" panose="020B0609040504020204" pitchFamily="49" charset="0"/>
                  </a:endParaRPr>
                </a:p>
              </p:txBody>
            </p:sp>
            <p:cxnSp>
              <p:nvCxnSpPr>
                <p:cNvPr id="80" name="Straight Connector 79"/>
                <p:cNvCxnSpPr>
                  <a:stCxn id="79" idx="2"/>
                </p:cNvCxnSpPr>
                <p:nvPr/>
              </p:nvCxnSpPr>
              <p:spPr>
                <a:xfrm>
                  <a:off x="6674497" y="6548429"/>
                  <a:ext cx="0" cy="288000"/>
                </a:xfrm>
                <a:prstGeom prst="line">
                  <a:avLst/>
                </a:prstGeom>
                <a:ln w="38100">
                  <a:prstDash val="sysDash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/>
              <p:cNvGrpSpPr/>
              <p:nvPr/>
            </p:nvGrpSpPr>
            <p:grpSpPr>
              <a:xfrm>
                <a:off x="8015881" y="3231192"/>
                <a:ext cx="634352" cy="360000"/>
                <a:chOff x="8015881" y="3231192"/>
                <a:chExt cx="634352" cy="360000"/>
              </a:xfrm>
            </p:grpSpPr>
            <p:sp>
              <p:nvSpPr>
                <p:cNvPr id="77" name="Rounded Rectangle 76"/>
                <p:cNvSpPr/>
                <p:nvPr/>
              </p:nvSpPr>
              <p:spPr>
                <a:xfrm>
                  <a:off x="8015881" y="3231192"/>
                  <a:ext cx="360000" cy="3600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Console" panose="020B0609040504020204" pitchFamily="49" charset="0"/>
                  </a:endParaRPr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8362233" y="3438482"/>
                  <a:ext cx="288000" cy="0"/>
                </a:xfrm>
                <a:prstGeom prst="line">
                  <a:avLst/>
                </a:prstGeom>
                <a:ln w="38100">
                  <a:solidFill>
                    <a:schemeClr val="accent5"/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3" name="TextBox 72"/>
            <p:cNvSpPr txBox="1"/>
            <p:nvPr/>
          </p:nvSpPr>
          <p:spPr>
            <a:xfrm>
              <a:off x="1836946" y="6432664"/>
              <a:ext cx="4622424" cy="47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Lucida Console" panose="020B0609040504020204" pitchFamily="49" charset="0"/>
                </a:rPr>
                <a:t>District heating network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248502" y="3659551"/>
              <a:ext cx="2358144" cy="84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Console" panose="020B0609040504020204" pitchFamily="49" charset="0"/>
                </a:rPr>
                <a:t>Electricity </a:t>
              </a:r>
              <a:r>
                <a:rPr lang="en-US" sz="2000" dirty="0">
                  <a:latin typeface="Lucida Console" panose="020B0609040504020204" pitchFamily="49" charset="0"/>
                </a:rPr>
                <a:t>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1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and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integration in district simulations</a:t>
            </a:r>
          </a:p>
          <a:p>
            <a:r>
              <a:rPr lang="en-US" dirty="0" smtClean="0"/>
              <a:t>When different sub-components need to be used </a:t>
            </a:r>
          </a:p>
          <a:p>
            <a:pPr lvl="1"/>
            <a:r>
              <a:rPr lang="en-US" dirty="0" smtClean="0"/>
              <a:t>Comparison of HVAC systems for a building</a:t>
            </a:r>
          </a:p>
          <a:p>
            <a:pPr lvl="1"/>
            <a:r>
              <a:rPr lang="en-US" dirty="0" smtClean="0"/>
              <a:t>Archetype buildings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Examples: </a:t>
            </a:r>
            <a:r>
              <a:rPr lang="en-US" sz="2000" dirty="0" err="1">
                <a:latin typeface="Lucida Console" panose="020B0609040504020204" pitchFamily="49" charset="0"/>
              </a:rPr>
              <a:t>IDEAS.Templates.Interfaces.Examples.building</a:t>
            </a:r>
            <a:endParaRPr lang="en-US" sz="2000" dirty="0">
              <a:latin typeface="Lucida Console" panose="020B0609040504020204" pitchFamily="49" charset="0"/>
            </a:endParaRPr>
          </a:p>
          <a:p>
            <a:pPr marL="0" indent="2057400" defTabSz="1028700">
              <a:buNone/>
            </a:pPr>
            <a:r>
              <a:rPr lang="en-US" sz="2000" dirty="0" err="1" smtClean="0">
                <a:latin typeface="Lucida Console" panose="020B0609040504020204" pitchFamily="49" charset="0"/>
              </a:rPr>
              <a:t>IDEAS.Buildings.Validation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smtClean="0"/>
              <a:t>(BESTEST)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48" y="3377952"/>
            <a:ext cx="2684654" cy="2417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960" y="3737992"/>
            <a:ext cx="3223344" cy="15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Parameterized building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uncertainty analyses, design optimization, sensitivity analysis</a:t>
            </a:r>
            <a:r>
              <a:rPr lang="en-150" dirty="0" smtClean="0"/>
              <a:t>…</a:t>
            </a:r>
            <a:endParaRPr lang="en-US" dirty="0" smtClean="0"/>
          </a:p>
          <a:p>
            <a:r>
              <a:rPr lang="en-US" dirty="0" smtClean="0"/>
              <a:t>Run multiple simulations with different parameters or different components</a:t>
            </a:r>
          </a:p>
          <a:p>
            <a:endParaRPr lang="en-US" dirty="0" smtClean="0"/>
          </a:p>
          <a:p>
            <a:r>
              <a:rPr lang="en-US" dirty="0" smtClean="0"/>
              <a:t>After</a:t>
            </a:r>
            <a:r>
              <a:rPr lang="en-US" dirty="0"/>
              <a:t> translation </a:t>
            </a:r>
            <a:r>
              <a:rPr lang="en-US" dirty="0" smtClean="0"/>
              <a:t>set</a:t>
            </a:r>
            <a:r>
              <a:rPr lang="en-US" dirty="0"/>
              <a:t> </a:t>
            </a:r>
            <a:r>
              <a:rPr lang="en-US" dirty="0" smtClean="0"/>
              <a:t>non-evaluated</a:t>
            </a:r>
            <a:r>
              <a:rPr lang="en-US" dirty="0"/>
              <a:t> </a:t>
            </a:r>
            <a:r>
              <a:rPr lang="en-US" dirty="0" smtClean="0"/>
              <a:t>parameters</a:t>
            </a:r>
            <a:endParaRPr lang="en-US" dirty="0"/>
          </a:p>
          <a:p>
            <a:r>
              <a:rPr lang="en-US" dirty="0" smtClean="0"/>
              <a:t>Change components by creating new models</a:t>
            </a:r>
          </a:p>
          <a:p>
            <a:r>
              <a:rPr lang="en-US" dirty="0" smtClean="0"/>
              <a:t>Run all cases using scripts </a:t>
            </a:r>
            <a:r>
              <a:rPr lang="en-US" dirty="0"/>
              <a:t>(*.</a:t>
            </a:r>
            <a:r>
              <a:rPr lang="en-US" dirty="0" err="1"/>
              <a:t>mos</a:t>
            </a:r>
            <a:r>
              <a:rPr lang="en-US" dirty="0"/>
              <a:t> files)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41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Parameterized generic building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probabilistic building stock models</a:t>
            </a:r>
          </a:p>
          <a:p>
            <a:r>
              <a:rPr lang="en-US" dirty="0" smtClean="0"/>
              <a:t>For buildings generated based on GIS data</a:t>
            </a:r>
          </a:p>
          <a:p>
            <a:endParaRPr lang="en-US" dirty="0" smtClean="0"/>
          </a:p>
          <a:p>
            <a:r>
              <a:rPr lang="en-US" dirty="0" smtClean="0"/>
              <a:t>Generic </a:t>
            </a:r>
            <a:r>
              <a:rPr lang="en-US" dirty="0"/>
              <a:t>building structure </a:t>
            </a:r>
            <a:endParaRPr lang="en-US" dirty="0" smtClean="0"/>
          </a:p>
          <a:p>
            <a:r>
              <a:rPr lang="en-US" dirty="0" smtClean="0"/>
              <a:t>Defined by few </a:t>
            </a:r>
            <a:r>
              <a:rPr lang="en-US" dirty="0"/>
              <a:t>parameters and many </a:t>
            </a:r>
            <a:r>
              <a:rPr lang="en-US" dirty="0" smtClean="0"/>
              <a:t>assumptions</a:t>
            </a:r>
          </a:p>
          <a:p>
            <a:r>
              <a:rPr lang="en-US" dirty="0" smtClean="0"/>
              <a:t>Run </a:t>
            </a:r>
            <a:r>
              <a:rPr lang="en-US" dirty="0"/>
              <a:t>all cases using scripts (*.</a:t>
            </a:r>
            <a:r>
              <a:rPr lang="en-US" dirty="0" err="1"/>
              <a:t>mos</a:t>
            </a:r>
            <a:r>
              <a:rPr lang="en-US" dirty="0"/>
              <a:t> files)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intensity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8272" y="4314056"/>
            <a:ext cx="1794535" cy="20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Script.mos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560000" cy="492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 smtClean="0">
                <a:solidFill>
                  <a:schemeClr val="accent5"/>
                </a:solidFill>
                <a:latin typeface="Consolas" panose="020B0609020204030204" pitchFamily="49" charset="0"/>
              </a:rPr>
              <a:t>MyFolder</a:t>
            </a:r>
            <a:r>
              <a:rPr lang="en-US" sz="1600" dirty="0" smtClean="0">
                <a:latin typeface="Consolas" panose="020B0609020204030204" pitchFamily="49" charset="0"/>
              </a:rPr>
              <a:t>="</a:t>
            </a:r>
            <a:r>
              <a:rPr lang="en-US" sz="1600" dirty="0">
                <a:latin typeface="Consolas" panose="020B0609020204030204" pitchFamily="49" charset="0"/>
              </a:rPr>
              <a:t>C:/</a:t>
            </a:r>
            <a:r>
              <a:rPr lang="en-US" sz="1600" dirty="0" smtClean="0">
                <a:latin typeface="Consolas" panose="020B0609020204030204" pitchFamily="49" charset="0"/>
              </a:rPr>
              <a:t>Users/MyProject";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BuildingTypes</a:t>
            </a:r>
            <a:r>
              <a:rPr lang="en-US" sz="1600" dirty="0" smtClean="0">
                <a:latin typeface="Consolas" panose="020B0609020204030204" pitchFamily="49" charset="0"/>
              </a:rPr>
              <a:t>={"D",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latin typeface="Consolas" panose="020B0609020204030204" pitchFamily="49" charset="0"/>
              </a:rPr>
              <a:t>T"};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openModel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MyFolder</a:t>
            </a:r>
            <a:r>
              <a:rPr lang="en-US" sz="1600" dirty="0">
                <a:latin typeface="Consolas" panose="020B0609020204030204" pitchFamily="49" charset="0"/>
              </a:rPr>
              <a:t> + "</a:t>
            </a:r>
            <a:r>
              <a:rPr lang="en-US" sz="1600" dirty="0" smtClean="0">
                <a:latin typeface="Consolas" panose="020B0609020204030204" pitchFamily="49" charset="0"/>
              </a:rPr>
              <a:t>/</a:t>
            </a:r>
            <a:r>
              <a:rPr lang="en-US" sz="1600" dirty="0" err="1" smtClean="0">
                <a:latin typeface="Consolas" panose="020B0609020204030204" pitchFamily="49" charset="0"/>
              </a:rPr>
              <a:t>MyBuildings</a:t>
            </a:r>
            <a:r>
              <a:rPr lang="en-US" sz="1600" dirty="0" smtClean="0">
                <a:latin typeface="Consolas" panose="020B0609020204030204" pitchFamily="49" charset="0"/>
              </a:rPr>
              <a:t>/package.mo</a:t>
            </a:r>
            <a:r>
              <a:rPr lang="en-US" sz="1600" dirty="0">
                <a:latin typeface="Consolas" panose="020B0609020204030204" pitchFamily="49" charset="0"/>
              </a:rPr>
              <a:t>"); 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cd(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MyFolder</a:t>
            </a:r>
            <a:r>
              <a:rPr lang="en-US" sz="1600" dirty="0">
                <a:latin typeface="Consolas" panose="020B0609020204030204" pitchFamily="49" charset="0"/>
              </a:rPr>
              <a:t> + "/Results") </a:t>
            </a:r>
          </a:p>
          <a:p>
            <a:pPr marL="0" indent="0">
              <a:buNone/>
            </a:pPr>
            <a:endParaRPr lang="en-US" sz="7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for </a:t>
            </a:r>
            <a:r>
              <a:rPr lang="en-US" sz="16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bt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in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BuildingTypes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loop;</a:t>
            </a:r>
          </a:p>
          <a:p>
            <a:pPr marL="399996" lvl="1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translateModel</a:t>
            </a:r>
            <a:r>
              <a:rPr lang="en-US" sz="1600" dirty="0" smtClean="0">
                <a:latin typeface="Consolas" panose="020B0609020204030204" pitchFamily="49" charset="0"/>
              </a:rPr>
              <a:t> ("</a:t>
            </a:r>
            <a:r>
              <a:rPr lang="en-US" sz="1600" dirty="0" err="1" smtClean="0">
                <a:latin typeface="Consolas" panose="020B0609020204030204" pitchFamily="49" charset="0"/>
              </a:rPr>
              <a:t>My</a:t>
            </a:r>
            <a:r>
              <a:rPr lang="en-US" sz="1600" dirty="0" err="1">
                <a:latin typeface="Consolas" panose="020B0609020204030204" pitchFamily="49" charset="0"/>
              </a:rPr>
              <a:t>Buildings</a:t>
            </a:r>
            <a:r>
              <a:rPr lang="en-US" sz="1600" dirty="0" smtClean="0">
                <a:latin typeface="Consolas" panose="020B0609020204030204" pitchFamily="49" charset="0"/>
              </a:rPr>
              <a:t>." + </a:t>
            </a:r>
            <a:r>
              <a:rPr lang="en-US" sz="16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bt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pPr marL="399996" lvl="1" indent="0">
              <a:buNone/>
            </a:pPr>
            <a:r>
              <a:rPr lang="en-US" sz="1600" dirty="0" smtClean="0">
                <a:latin typeface="Consolas" panose="020B0609020204030204" pitchFamily="49" charset="0"/>
              </a:rPr>
              <a:t>for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in 1:100  loop; </a:t>
            </a:r>
          </a:p>
          <a:p>
            <a:pPr marL="699993" lvl="2" indent="0">
              <a:buNone/>
            </a:pPr>
            <a:r>
              <a:rPr lang="en-US" sz="16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caseName</a:t>
            </a:r>
            <a:r>
              <a:rPr lang="en-US" sz="1600" dirty="0" smtClean="0">
                <a:latin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"case_" </a:t>
            </a:r>
            <a:r>
              <a:rPr lang="en-US" sz="1600" dirty="0">
                <a:latin typeface="Consolas" panose="020B0609020204030204" pitchFamily="49" charset="0"/>
              </a:rPr>
              <a:t>+ </a:t>
            </a:r>
            <a:r>
              <a:rPr lang="en-US" sz="16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bt</a:t>
            </a:r>
            <a:r>
              <a:rPr lang="en-US" sz="1600" dirty="0" smtClean="0">
                <a:latin typeface="Consolas" panose="020B0609020204030204" pitchFamily="49" charset="0"/>
              </a:rPr>
              <a:t> +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latin typeface="Consolas" panose="020B0609020204030204" pitchFamily="49" charset="0"/>
              </a:rPr>
              <a:t>_" + String(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);         </a:t>
            </a:r>
            <a:endParaRPr lang="en-US" sz="1600" dirty="0">
              <a:latin typeface="Consolas" panose="020B0609020204030204" pitchFamily="49" charset="0"/>
            </a:endParaRPr>
          </a:p>
          <a:p>
            <a:pPr marL="699993" lvl="2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RunScript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accent5"/>
                </a:solidFill>
                <a:latin typeface="Consolas" panose="020B0609020204030204" pitchFamily="49" charset="0"/>
              </a:rPr>
              <a:t>MyFolder</a:t>
            </a:r>
            <a:r>
              <a:rPr lang="en-US" sz="1600" dirty="0" smtClean="0">
                <a:latin typeface="Consolas" panose="020B0609020204030204" pitchFamily="49" charset="0"/>
              </a:rPr>
              <a:t> + "/</a:t>
            </a:r>
            <a:r>
              <a:rPr lang="en-US" sz="1600" dirty="0" err="1" smtClean="0">
                <a:latin typeface="Consolas" panose="020B0609020204030204" pitchFamily="49" charset="0"/>
              </a:rPr>
              <a:t>Scripts_for_changing_parameters</a:t>
            </a:r>
            <a:r>
              <a:rPr lang="en-US" sz="1600" dirty="0" smtClean="0">
                <a:latin typeface="Consolas" panose="020B0609020204030204" pitchFamily="49" charset="0"/>
              </a:rPr>
              <a:t>/" +</a:t>
            </a:r>
            <a:r>
              <a:rPr lang="en-US" sz="16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caseName</a:t>
            </a:r>
            <a:r>
              <a:rPr lang="en-US" sz="16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+ ".</a:t>
            </a:r>
            <a:r>
              <a:rPr lang="en-US" sz="1600" dirty="0" err="1">
                <a:latin typeface="Consolas" panose="020B0609020204030204" pitchFamily="49" charset="0"/>
              </a:rPr>
              <a:t>mos</a:t>
            </a:r>
            <a:r>
              <a:rPr lang="en-US" sz="1600" dirty="0" smtClean="0">
                <a:latin typeface="Consolas" panose="020B0609020204030204" pitchFamily="49" charset="0"/>
              </a:rPr>
              <a:t>"); </a:t>
            </a:r>
          </a:p>
          <a:p>
            <a:pPr marL="699993" lvl="2" indent="0">
              <a:buNone/>
            </a:pPr>
            <a:r>
              <a:rPr lang="en-US" sz="1600" dirty="0" smtClean="0">
                <a:latin typeface="Consolas" panose="020B0609020204030204" pitchFamily="49" charset="0"/>
              </a:rPr>
              <a:t>component1.parameter1=3*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; </a:t>
            </a:r>
            <a:endParaRPr lang="en-US" sz="1600" dirty="0">
              <a:latin typeface="Consolas" panose="020B0609020204030204" pitchFamily="49" charset="0"/>
            </a:endParaRPr>
          </a:p>
          <a:p>
            <a:pPr marL="699993" lvl="2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simulateModel</a:t>
            </a:r>
            <a:r>
              <a:rPr lang="en-US" sz="1600" dirty="0" smtClean="0">
                <a:latin typeface="Consolas" panose="020B06090202040302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</a:rPr>
              <a:t>MyBuildings</a:t>
            </a:r>
            <a:r>
              <a:rPr lang="en-US" sz="1600" dirty="0">
                <a:latin typeface="Consolas" panose="020B0609020204030204" pitchFamily="49" charset="0"/>
              </a:rPr>
              <a:t>." +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bt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r>
              <a:rPr lang="en-US" sz="1600" dirty="0" err="1" smtClean="0">
                <a:latin typeface="Consolas" panose="020B0609020204030204" pitchFamily="49" charset="0"/>
              </a:rPr>
              <a:t>stopTime</a:t>
            </a:r>
            <a:r>
              <a:rPr lang="en-US" sz="1600" dirty="0" smtClean="0">
                <a:latin typeface="Consolas" panose="020B0609020204030204" pitchFamily="49" charset="0"/>
              </a:rPr>
              <a:t>=3.1536e+007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numberOfIntervals</a:t>
            </a:r>
            <a:r>
              <a:rPr lang="en-US" sz="1600" dirty="0">
                <a:latin typeface="Consolas" panose="020B0609020204030204" pitchFamily="49" charset="0"/>
              </a:rPr>
              <a:t>=0, </a:t>
            </a:r>
            <a:r>
              <a:rPr lang="en-US" sz="1600" dirty="0" err="1">
                <a:latin typeface="Consolas" panose="020B0609020204030204" pitchFamily="49" charset="0"/>
              </a:rPr>
              <a:t>outputInterval</a:t>
            </a:r>
            <a:r>
              <a:rPr lang="en-US" sz="1600" dirty="0">
                <a:latin typeface="Consolas" panose="020B0609020204030204" pitchFamily="49" charset="0"/>
              </a:rPr>
              <a:t>=600, method="</a:t>
            </a:r>
            <a:r>
              <a:rPr lang="en-US" sz="1600" dirty="0" err="1">
                <a:latin typeface="Consolas" panose="020B0609020204030204" pitchFamily="49" charset="0"/>
              </a:rPr>
              <a:t>Radau</a:t>
            </a:r>
            <a:r>
              <a:rPr lang="en-US" sz="1600" dirty="0">
                <a:latin typeface="Consolas" panose="020B0609020204030204" pitchFamily="49" charset="0"/>
              </a:rPr>
              <a:t>", tolerance=1e-006, </a:t>
            </a:r>
            <a:r>
              <a:rPr lang="en-US" sz="1600" dirty="0" err="1" smtClean="0">
                <a:latin typeface="Consolas" panose="020B0609020204030204" pitchFamily="49" charset="0"/>
              </a:rPr>
              <a:t>resultFile</a:t>
            </a:r>
            <a:r>
              <a:rPr lang="en-US" sz="1600" dirty="0" smtClean="0">
                <a:latin typeface="Consolas" panose="020B0609020204030204" pitchFamily="49" charset="0"/>
              </a:rPr>
              <a:t>= </a:t>
            </a:r>
            <a:r>
              <a:rPr lang="en-US" sz="16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caseName</a:t>
            </a:r>
            <a:r>
              <a:rPr lang="en-US" sz="1600" dirty="0" smtClean="0">
                <a:latin typeface="Consolas" panose="020B0609020204030204" pitchFamily="49" charset="0"/>
              </a:rPr>
              <a:t>);  </a:t>
            </a:r>
            <a:endParaRPr lang="en-US" sz="1600" dirty="0">
              <a:latin typeface="Consolas" panose="020B0609020204030204" pitchFamily="49" charset="0"/>
            </a:endParaRPr>
          </a:p>
          <a:p>
            <a:pPr marL="399996" lvl="1" indent="0">
              <a:buNone/>
            </a:pPr>
            <a:r>
              <a:rPr lang="en-US" sz="1600" dirty="0" smtClean="0">
                <a:latin typeface="Consolas" panose="020B0609020204030204" pitchFamily="49" charset="0"/>
              </a:rPr>
              <a:t>end </a:t>
            </a:r>
            <a:r>
              <a:rPr lang="en-US" sz="1600" dirty="0">
                <a:latin typeface="Consolas" panose="020B0609020204030204" pitchFamily="49" charset="0"/>
              </a:rPr>
              <a:t>for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end for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+mn-lt"/>
              </a:rPr>
              <a:t>see also: </a:t>
            </a:r>
            <a:r>
              <a:rPr lang="en-US" sz="1200" dirty="0" err="1">
                <a:latin typeface="+mn-lt"/>
              </a:rPr>
              <a:t>Dymola</a:t>
            </a:r>
            <a:r>
              <a:rPr lang="en-US" sz="1200" dirty="0">
                <a:latin typeface="+mn-lt"/>
              </a:rPr>
              <a:t> User Manual Volume 1, </a:t>
            </a:r>
            <a:r>
              <a:rPr lang="en-US" sz="1200" dirty="0" smtClean="0">
                <a:latin typeface="+mn-lt"/>
              </a:rPr>
              <a:t>5.5.19 Built-in functions in </a:t>
            </a:r>
            <a:r>
              <a:rPr lang="en-US" sz="1200" dirty="0" err="1" smtClean="0">
                <a:latin typeface="+mn-lt"/>
              </a:rPr>
              <a:t>Dymola</a:t>
            </a:r>
            <a:r>
              <a:rPr lang="en-US" sz="1200" dirty="0" smtClean="0">
                <a:latin typeface="+mn-lt"/>
              </a:rPr>
              <a:t>, p.633 </a:t>
            </a:r>
            <a:endParaRPr lang="en-US" sz="1200" dirty="0">
              <a:latin typeface="+mn-lt"/>
            </a:endParaRPr>
          </a:p>
          <a:p>
            <a:pPr marL="0" indent="0">
              <a:buNone/>
            </a:pPr>
            <a:r>
              <a:rPr lang="en-US" sz="1200" dirty="0" smtClean="0">
                <a:latin typeface="+mn-lt"/>
                <a:hlinkClick r:id="rId2"/>
              </a:rPr>
              <a:t>http</a:t>
            </a:r>
            <a:r>
              <a:rPr lang="en-US" sz="1200" dirty="0">
                <a:latin typeface="+mn-lt"/>
                <a:hlinkClick r:id="rId2"/>
              </a:rPr>
              <a:t>://</a:t>
            </a:r>
            <a:r>
              <a:rPr lang="en-US" sz="1200" dirty="0" smtClean="0">
                <a:latin typeface="+mn-lt"/>
                <a:hlinkClick r:id="rId2"/>
              </a:rPr>
              <a:t>www.claytex.com/blog/how-to-simulate-a-model-multiple-times-with-different-parameter-values/</a:t>
            </a:r>
            <a:endParaRPr lang="en-US" sz="1200" dirty="0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152" y="599947"/>
            <a:ext cx="2736304" cy="5000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448152" y="425624"/>
            <a:ext cx="576064" cy="77437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in </a:t>
            </a:r>
            <a:r>
              <a:rPr lang="en-US" dirty="0" err="1" smtClean="0"/>
              <a:t>Dymola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components and materials</a:t>
            </a:r>
          </a:p>
          <a:p>
            <a:r>
              <a:rPr lang="en-US" dirty="0" smtClean="0"/>
              <a:t>Zone models</a:t>
            </a:r>
          </a:p>
          <a:p>
            <a:r>
              <a:rPr lang="en-US" dirty="0" smtClean="0"/>
              <a:t>Building structures</a:t>
            </a:r>
          </a:p>
          <a:p>
            <a:r>
              <a:rPr lang="en-US" dirty="0" smtClean="0"/>
              <a:t>Whole building interfaces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See examples: </a:t>
            </a:r>
          </a:p>
          <a:p>
            <a:r>
              <a:rPr lang="nl-NL" sz="2400" dirty="0" smtClean="0">
                <a:latin typeface="Lucida Console" panose="020B0609040504020204" pitchFamily="49" charset="0"/>
              </a:rPr>
              <a:t>IDEAS.Examples.PPD12</a:t>
            </a:r>
          </a:p>
          <a:p>
            <a:r>
              <a:rPr lang="en-US" sz="2400" dirty="0" err="1" smtClean="0">
                <a:latin typeface="Lucida Console" panose="020B0609040504020204" pitchFamily="49" charset="0"/>
              </a:rPr>
              <a:t>IDEAS.Templates.Interfaces.Examples.building</a:t>
            </a:r>
            <a:endParaRPr lang="en-US" sz="2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91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smtClean="0"/>
              <a:t>Advanced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Compact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90366"/>
          </a:xfrm>
        </p:spPr>
        <p:txBody>
          <a:bodyPr/>
          <a:lstStyle/>
          <a:p>
            <a:r>
              <a:rPr lang="en-US" dirty="0" smtClean="0"/>
              <a:t>Classical tools:</a:t>
            </a:r>
          </a:p>
          <a:p>
            <a:pPr lvl="1"/>
            <a:r>
              <a:rPr lang="en-US" sz="2200" dirty="0"/>
              <a:t>domain-specific =&gt; </a:t>
            </a:r>
            <a:r>
              <a:rPr lang="en-US" sz="2200" dirty="0" err="1"/>
              <a:t>optimised</a:t>
            </a:r>
            <a:r>
              <a:rPr lang="en-US" sz="2200" dirty="0"/>
              <a:t> algorithms</a:t>
            </a:r>
          </a:p>
          <a:p>
            <a:pPr lvl="1"/>
            <a:r>
              <a:rPr lang="en-US" sz="2200" dirty="0"/>
              <a:t>same people develop models and solvers</a:t>
            </a:r>
          </a:p>
          <a:p>
            <a:endParaRPr lang="en-US" dirty="0"/>
          </a:p>
          <a:p>
            <a:r>
              <a:rPr lang="en-US" dirty="0" err="1" smtClean="0"/>
              <a:t>Modelica</a:t>
            </a:r>
            <a:r>
              <a:rPr lang="en-US" dirty="0" smtClean="0"/>
              <a:t>:</a:t>
            </a:r>
          </a:p>
          <a:p>
            <a:pPr lvl="1"/>
            <a:r>
              <a:rPr lang="en-US" sz="2200" dirty="0"/>
              <a:t>general purpose solvers</a:t>
            </a:r>
          </a:p>
          <a:p>
            <a:pPr lvl="1"/>
            <a:r>
              <a:rPr lang="en-US" sz="2200" dirty="0"/>
              <a:t>libraries often designed for robustness, not speed</a:t>
            </a:r>
          </a:p>
          <a:p>
            <a:pPr lvl="1"/>
            <a:r>
              <a:rPr lang="en-US" sz="2200" dirty="0"/>
              <a:t>computation time is solver and problem-dependent</a:t>
            </a:r>
          </a:p>
          <a:p>
            <a:pPr lvl="1"/>
            <a:r>
              <a:rPr lang="en-US" sz="2200" dirty="0"/>
              <a:t>To obtain fast implementations of </a:t>
            </a:r>
            <a:r>
              <a:rPr lang="en-US" sz="2200" i="1" dirty="0"/>
              <a:t>large</a:t>
            </a:r>
            <a:r>
              <a:rPr lang="en-US" sz="2200" dirty="0"/>
              <a:t> models it helps to know: </a:t>
            </a:r>
          </a:p>
          <a:p>
            <a:pPr marL="1180988" lvl="2" indent="-380996">
              <a:buFont typeface="+mj-lt"/>
              <a:buAutoNum type="arabicPeriod"/>
            </a:pPr>
            <a:r>
              <a:rPr lang="en-US" sz="1800" dirty="0"/>
              <a:t>the basic algorithms of the </a:t>
            </a:r>
            <a:r>
              <a:rPr lang="en-US" sz="1800" dirty="0" err="1"/>
              <a:t>Modelica</a:t>
            </a:r>
            <a:r>
              <a:rPr lang="en-US" sz="1800" dirty="0"/>
              <a:t> translation tool chain, and </a:t>
            </a:r>
          </a:p>
          <a:p>
            <a:pPr marL="1180988" lvl="2" indent="-380996">
              <a:buFont typeface="+mj-lt"/>
              <a:buAutoNum type="arabicPeriod"/>
            </a:pPr>
            <a:r>
              <a:rPr lang="en-US" sz="1800" dirty="0"/>
              <a:t>relevant library design decisions!</a:t>
            </a:r>
          </a:p>
        </p:txBody>
      </p:sp>
    </p:spTree>
    <p:extLst>
      <p:ext uri="{BB962C8B-B14F-4D97-AF65-F5344CB8AC3E}">
        <p14:creationId xmlns:p14="http://schemas.microsoft.com/office/powerpoint/2010/main" val="322951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Language, not a tool</a:t>
            </a:r>
          </a:p>
          <a:p>
            <a:r>
              <a:rPr lang="en-US" dirty="0" smtClean="0"/>
              <a:t>Tools:</a:t>
            </a:r>
          </a:p>
          <a:p>
            <a:pPr lvl="1"/>
            <a:r>
              <a:rPr lang="en-US" dirty="0" err="1" smtClean="0"/>
              <a:t>Dymola</a:t>
            </a:r>
            <a:endParaRPr lang="en-US" dirty="0" smtClean="0"/>
          </a:p>
          <a:p>
            <a:pPr lvl="1"/>
            <a:r>
              <a:rPr lang="en-US" dirty="0" err="1" smtClean="0"/>
              <a:t>OpenModelica</a:t>
            </a:r>
            <a:endParaRPr lang="en-US" dirty="0" smtClean="0"/>
          </a:p>
          <a:p>
            <a:pPr lvl="1"/>
            <a:r>
              <a:rPr lang="en-US" dirty="0" err="1" smtClean="0"/>
              <a:t>JModelica</a:t>
            </a:r>
            <a:endParaRPr lang="en-US" dirty="0" smtClean="0"/>
          </a:p>
          <a:p>
            <a:r>
              <a:rPr lang="en-US" dirty="0" smtClean="0"/>
              <a:t>Different tools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ym typeface="Wingdings" panose="05000000000000000000" pitchFamily="2" charset="2"/>
              </a:rPr>
              <a:t> Different GUI, workflow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 Possibly slightly different results</a:t>
            </a:r>
            <a:endParaRPr lang="en-US" dirty="0" smtClean="0"/>
          </a:p>
          <a:p>
            <a:r>
              <a:rPr lang="en-US" dirty="0" smtClean="0"/>
              <a:t>Check </a:t>
            </a:r>
            <a:r>
              <a:rPr lang="en-US" dirty="0" smtClean="0">
                <a:hlinkClick r:id="rId2"/>
              </a:rPr>
              <a:t>www.modelica.org</a:t>
            </a:r>
            <a:r>
              <a:rPr lang="en-US" dirty="0" smtClean="0"/>
              <a:t> for more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9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440551" cy="4920000"/>
          </a:xfrm>
        </p:spPr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code translated into efficient and portable C code</a:t>
            </a:r>
          </a:p>
          <a:p>
            <a:pPr lvl="1"/>
            <a:r>
              <a:rPr lang="en-US" dirty="0" smtClean="0"/>
              <a:t>i.e. not interpreted at runtime like python, </a:t>
            </a:r>
            <a:r>
              <a:rPr lang="en-US" dirty="0" err="1" smtClean="0"/>
              <a:t>matlab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Typical </a:t>
            </a:r>
            <a:r>
              <a:rPr lang="en-US" dirty="0" err="1" smtClean="0"/>
              <a:t>Modelica</a:t>
            </a:r>
            <a:r>
              <a:rPr lang="en-US" dirty="0" smtClean="0"/>
              <a:t> tool chain steps: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Parsing 		(read models in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Flattening		(expand model object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err="1" smtClean="0"/>
              <a:t>Tarjan’s</a:t>
            </a:r>
            <a:r>
              <a:rPr lang="en-US" dirty="0" smtClean="0"/>
              <a:t> algorithm 	(sort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Code generation 	(write C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Compilation 		(compile C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Initialization 		(solve initial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Simulation	 	(continuous time integration)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Tarjan’s</a:t>
            </a:r>
            <a:r>
              <a:rPr lang="en-US" dirty="0" smtClean="0"/>
              <a:t> algorithm	</a:t>
            </a:r>
          </a:p>
          <a:p>
            <a:pPr lvl="1"/>
            <a:r>
              <a:rPr lang="en-US" dirty="0" smtClean="0"/>
              <a:t>Sorts equations in an order such that the can be solved sequentially, and</a:t>
            </a:r>
          </a:p>
          <a:p>
            <a:pPr lvl="1"/>
            <a:r>
              <a:rPr lang="en-US" dirty="0" smtClean="0"/>
              <a:t>identifies the smallest sets of equations that need to be solved simultaneously:</a:t>
            </a:r>
          </a:p>
          <a:p>
            <a:pPr lvl="2"/>
            <a:r>
              <a:rPr lang="en-US" dirty="0" smtClean="0"/>
              <a:t>linear algebraic loops</a:t>
            </a:r>
          </a:p>
          <a:p>
            <a:pPr lvl="2"/>
            <a:r>
              <a:rPr lang="en-US" dirty="0" smtClean="0"/>
              <a:t>non-linear algebraic loops</a:t>
            </a:r>
          </a:p>
          <a:p>
            <a:pPr lvl="2"/>
            <a:r>
              <a:rPr lang="mr-IN" dirty="0" smtClean="0"/>
              <a:t>…</a:t>
            </a:r>
          </a:p>
          <a:p>
            <a:pPr lvl="1"/>
            <a:r>
              <a:rPr lang="mr-IN" dirty="0" smtClean="0"/>
              <a:t>=&gt; Determines what equations are solved for what variables (remember: acausal modelling)</a:t>
            </a:r>
            <a:endParaRPr lang="mr-IN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9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/>
              <a:t>Algebraic </a:t>
            </a:r>
            <a:r>
              <a:rPr lang="mr-IN" dirty="0" smtClean="0"/>
              <a:t>loops (coupled systems of equations):</a:t>
            </a:r>
            <a:endParaRPr lang="mr-IN" dirty="0"/>
          </a:p>
          <a:p>
            <a:pPr lvl="1"/>
            <a:r>
              <a:rPr lang="mr-IN" dirty="0"/>
              <a:t>solved using Newton solver (requires many iterations</a:t>
            </a:r>
            <a:r>
              <a:rPr lang="mr-IN" dirty="0" smtClean="0"/>
              <a:t>)</a:t>
            </a:r>
          </a:p>
          <a:p>
            <a:pPr lvl="1"/>
            <a:r>
              <a:rPr lang="mr-IN" dirty="0" smtClean="0"/>
              <a:t>can be decoupled by introducing states</a:t>
            </a:r>
          </a:p>
          <a:p>
            <a:pPr lvl="2"/>
            <a:r>
              <a:rPr lang="mr-IN" dirty="0" smtClean="0"/>
              <a:t>but: introduces more overhead for time integrator</a:t>
            </a:r>
          </a:p>
          <a:p>
            <a:pPr lvl="2"/>
            <a:r>
              <a:rPr lang="mr-IN" dirty="0" smtClean="0"/>
              <a:t>other ‘tricks’ possible</a:t>
            </a:r>
            <a:endParaRPr lang="mr-IN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372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integrator</a:t>
            </a:r>
          </a:p>
          <a:p>
            <a:pPr lvl="1"/>
            <a:r>
              <a:rPr lang="en-US" dirty="0"/>
              <a:t>explicit </a:t>
            </a:r>
          </a:p>
          <a:p>
            <a:pPr lvl="2"/>
            <a:r>
              <a:rPr lang="en-US" dirty="0"/>
              <a:t>Unstable for large time steps</a:t>
            </a:r>
          </a:p>
          <a:p>
            <a:pPr lvl="2"/>
            <a:r>
              <a:rPr lang="en-US" dirty="0"/>
              <a:t>Examples: Euler, </a:t>
            </a:r>
            <a:r>
              <a:rPr lang="en-US" dirty="0" err="1"/>
              <a:t>Runge</a:t>
            </a:r>
            <a:r>
              <a:rPr lang="en-US" dirty="0"/>
              <a:t> </a:t>
            </a:r>
            <a:r>
              <a:rPr lang="en-US" dirty="0" err="1"/>
              <a:t>Kutta</a:t>
            </a:r>
            <a:r>
              <a:rPr lang="en-US" dirty="0"/>
              <a:t>, </a:t>
            </a:r>
            <a:r>
              <a:rPr lang="en-US" dirty="0" err="1"/>
              <a:t>Dopri</a:t>
            </a:r>
            <a:endParaRPr lang="en-US" dirty="0"/>
          </a:p>
          <a:p>
            <a:pPr lvl="1"/>
            <a:r>
              <a:rPr lang="en-US" dirty="0"/>
              <a:t>implicit</a:t>
            </a:r>
          </a:p>
          <a:p>
            <a:pPr lvl="2"/>
            <a:r>
              <a:rPr lang="en-US" dirty="0"/>
              <a:t>Requires </a:t>
            </a:r>
            <a:r>
              <a:rPr lang="en-US" dirty="0" smtClean="0"/>
              <a:t>iterations (expensive)</a:t>
            </a:r>
            <a:endParaRPr lang="en-US" dirty="0"/>
          </a:p>
          <a:p>
            <a:pPr lvl="2"/>
            <a:r>
              <a:rPr lang="en-US" dirty="0"/>
              <a:t>Scales badly for large </a:t>
            </a:r>
            <a:r>
              <a:rPr lang="en-US" dirty="0" smtClean="0"/>
              <a:t>problems</a:t>
            </a:r>
          </a:p>
          <a:p>
            <a:pPr lvl="2"/>
            <a:r>
              <a:rPr lang="en-US" dirty="0" smtClean="0"/>
              <a:t>Examples: </a:t>
            </a:r>
            <a:r>
              <a:rPr lang="en-US" dirty="0" err="1" smtClean="0"/>
              <a:t>Dassl</a:t>
            </a:r>
            <a:r>
              <a:rPr lang="en-US" dirty="0" smtClean="0"/>
              <a:t>, </a:t>
            </a:r>
            <a:r>
              <a:rPr lang="en-US" dirty="0" err="1" smtClean="0"/>
              <a:t>LSodar</a:t>
            </a:r>
            <a:r>
              <a:rPr lang="en-US" dirty="0" smtClean="0"/>
              <a:t>, </a:t>
            </a:r>
            <a:r>
              <a:rPr lang="en-US" dirty="0" err="1" smtClean="0"/>
              <a:t>Radau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Fixed </a:t>
            </a:r>
            <a:r>
              <a:rPr lang="en-US" dirty="0" err="1" smtClean="0"/>
              <a:t>vs</a:t>
            </a:r>
            <a:r>
              <a:rPr lang="en-US" dirty="0" smtClean="0"/>
              <a:t> variable time step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46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Further information: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9520" y="2527598"/>
            <a:ext cx="8960996" cy="1949250"/>
          </a:xfrm>
          <a:prstGeom prst="rect">
            <a:avLst/>
          </a:prstGeom>
        </p:spPr>
        <p:txBody>
          <a:bodyPr wrap="square" lIns="101599" tIns="50799" rIns="101599" bIns="50799">
            <a:spAutoFit/>
          </a:bodyPr>
          <a:lstStyle/>
          <a:p>
            <a:r>
              <a:rPr lang="en-US" dirty="0"/>
              <a:t>Jorissen, F., Wetter, M., &amp; </a:t>
            </a:r>
            <a:r>
              <a:rPr lang="en-US" dirty="0" err="1"/>
              <a:t>Helsen</a:t>
            </a:r>
            <a:r>
              <a:rPr lang="en-US" dirty="0"/>
              <a:t>, L. (2015). Simulation Speed Analysis and Improvements of </a:t>
            </a:r>
            <a:r>
              <a:rPr lang="en-US" dirty="0" err="1"/>
              <a:t>Modelica</a:t>
            </a:r>
            <a:r>
              <a:rPr lang="en-US" dirty="0"/>
              <a:t> Models for Building Energy Simulation. In P. </a:t>
            </a:r>
            <a:r>
              <a:rPr lang="en-US" dirty="0" err="1"/>
              <a:t>Fritzson</a:t>
            </a:r>
            <a:r>
              <a:rPr lang="en-US" dirty="0"/>
              <a:t> &amp; H. </a:t>
            </a:r>
            <a:r>
              <a:rPr lang="en-US" dirty="0" err="1"/>
              <a:t>Elmqvist</a:t>
            </a:r>
            <a:r>
              <a:rPr lang="en-US" dirty="0"/>
              <a:t> (Eds.), 11th International </a:t>
            </a:r>
            <a:r>
              <a:rPr lang="en-US" dirty="0" err="1"/>
              <a:t>Modelica</a:t>
            </a:r>
            <a:r>
              <a:rPr lang="en-US" dirty="0"/>
              <a:t> Conference (pp. 59–69). Paris: </a:t>
            </a:r>
            <a:r>
              <a:rPr lang="en-US" dirty="0" err="1"/>
              <a:t>Modelica</a:t>
            </a:r>
            <a:r>
              <a:rPr lang="en-US" dirty="0"/>
              <a:t> Association.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doi.org/10.3384/ecp1511859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50361"/>
          </a:xfrm>
        </p:spPr>
        <p:txBody>
          <a:bodyPr/>
          <a:lstStyle/>
          <a:p>
            <a:r>
              <a:rPr lang="en-GB" dirty="0" smtClean="0"/>
              <a:t>Optimal control</a:t>
            </a:r>
          </a:p>
          <a:p>
            <a:r>
              <a:rPr lang="en-GB" dirty="0" smtClean="0"/>
              <a:t>Scripting from command line</a:t>
            </a:r>
          </a:p>
          <a:p>
            <a:pPr lvl="1"/>
            <a:r>
              <a:rPr lang="en-GB" dirty="0" smtClean="0"/>
              <a:t>Parameter variation</a:t>
            </a:r>
          </a:p>
          <a:p>
            <a:pPr lvl="1"/>
            <a:r>
              <a:rPr lang="en-GB" dirty="0" smtClean="0"/>
              <a:t>Parallel simulations</a:t>
            </a:r>
          </a:p>
          <a:p>
            <a:r>
              <a:rPr lang="en-GB" dirty="0" smtClean="0"/>
              <a:t>Python post-processing</a:t>
            </a:r>
            <a:endParaRPr lang="en-GB" i="1" dirty="0" smtClean="0"/>
          </a:p>
          <a:p>
            <a:pPr lvl="1"/>
            <a:r>
              <a:rPr lang="en-GB" dirty="0" smtClean="0"/>
              <a:t>Nice for plotting</a:t>
            </a:r>
          </a:p>
          <a:p>
            <a:pPr lvl="1"/>
            <a:r>
              <a:rPr lang="en-GB" dirty="0" err="1" smtClean="0"/>
              <a:t>BuildingsPy</a:t>
            </a:r>
            <a:r>
              <a:rPr lang="en-GB" dirty="0" smtClean="0"/>
              <a:t> </a:t>
            </a:r>
            <a:r>
              <a:rPr lang="en-GB" sz="1800" dirty="0" smtClean="0"/>
              <a:t>(</a:t>
            </a:r>
            <a:r>
              <a:rPr lang="en-GB" sz="1800" dirty="0" smtClean="0">
                <a:hlinkClick r:id="rId2"/>
              </a:rPr>
              <a:t>http</a:t>
            </a:r>
            <a:r>
              <a:rPr lang="en-GB" sz="1800" dirty="0">
                <a:hlinkClick r:id="rId2"/>
              </a:rPr>
              <a:t>://simulationresearch.lbl.gov/modelica/buildingspy</a:t>
            </a:r>
            <a:r>
              <a:rPr lang="en-GB" sz="1800" dirty="0" smtClean="0">
                <a:hlinkClick r:id="rId2"/>
              </a:rPr>
              <a:t>/</a:t>
            </a:r>
            <a:r>
              <a:rPr lang="en-GB" sz="1800" dirty="0" smtClean="0"/>
              <a:t>)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Built-in interface</a:t>
            </a:r>
          </a:p>
          <a:p>
            <a:r>
              <a:rPr lang="en-GB" dirty="0" smtClean="0"/>
              <a:t>MATLAB interface</a:t>
            </a:r>
          </a:p>
          <a:p>
            <a:pPr lvl="1"/>
            <a:r>
              <a:rPr lang="en-GB" dirty="0" smtClean="0"/>
              <a:t>Built-in with </a:t>
            </a:r>
            <a:r>
              <a:rPr lang="en-GB" dirty="0" err="1" smtClean="0"/>
              <a:t>Dymola</a:t>
            </a:r>
            <a:endParaRPr lang="en-GB" dirty="0" smtClean="0"/>
          </a:p>
          <a:p>
            <a:r>
              <a:rPr lang="en-GB" dirty="0" smtClean="0"/>
              <a:t>External </a:t>
            </a:r>
            <a:r>
              <a:rPr lang="en-GB" smtClean="0"/>
              <a:t>C functions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37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of a </a:t>
            </a:r>
            <a:r>
              <a:rPr lang="en-GB" dirty="0" smtClean="0">
                <a:latin typeface="Monaco"/>
                <a:cs typeface="Monaco"/>
              </a:rPr>
              <a:t>model</a:t>
            </a:r>
          </a:p>
          <a:p>
            <a:r>
              <a:rPr lang="en-GB" dirty="0" smtClean="0">
                <a:latin typeface="Monaco"/>
                <a:cs typeface="Monaco"/>
              </a:rPr>
              <a:t>model </a:t>
            </a:r>
            <a:r>
              <a:rPr lang="en-GB" dirty="0" smtClean="0">
                <a:latin typeface="Arial"/>
                <a:cs typeface="Arial"/>
              </a:rPr>
              <a:t>name usually Capitalized, instance not</a:t>
            </a:r>
          </a:p>
          <a:p>
            <a:pPr lvl="1"/>
            <a:r>
              <a:rPr lang="en-GB" dirty="0" smtClean="0">
                <a:latin typeface="Monaco"/>
                <a:cs typeface="Monaco"/>
              </a:rPr>
              <a:t>Wall </a:t>
            </a:r>
            <a:r>
              <a:rPr lang="en-GB" dirty="0" err="1" smtClean="0">
                <a:latin typeface="Monaco"/>
                <a:cs typeface="Monaco"/>
              </a:rPr>
              <a:t>innerWall</a:t>
            </a:r>
            <a:r>
              <a:rPr lang="en-GB" dirty="0" smtClean="0">
                <a:latin typeface="Monaco"/>
                <a:cs typeface="Monaco"/>
              </a:rPr>
              <a:t>(res = 200, A = 10);</a:t>
            </a:r>
          </a:p>
          <a:p>
            <a:r>
              <a:rPr lang="en-GB" i="1" dirty="0" smtClean="0">
                <a:latin typeface="Arial"/>
                <a:cs typeface="Arial"/>
              </a:rPr>
              <a:t>public</a:t>
            </a:r>
            <a:r>
              <a:rPr lang="en-GB" dirty="0" smtClean="0">
                <a:latin typeface="Arial"/>
                <a:cs typeface="Arial"/>
              </a:rPr>
              <a:t> variables and parameters can be accessed with dot notation, e.g.:</a:t>
            </a:r>
          </a:p>
          <a:p>
            <a:pPr lvl="1"/>
            <a:r>
              <a:rPr lang="en-GB" dirty="0" err="1" smtClean="0">
                <a:latin typeface="Monaco"/>
                <a:cs typeface="Monaco"/>
              </a:rPr>
              <a:t>heatPort.Qflow</a:t>
            </a:r>
            <a:endParaRPr lang="en-GB" dirty="0" smtClean="0">
              <a:latin typeface="Monaco"/>
              <a:cs typeface="Monaco"/>
            </a:endParaRPr>
          </a:p>
          <a:p>
            <a:pPr lvl="1"/>
            <a:r>
              <a:rPr lang="en-GB" dirty="0" err="1" smtClean="0">
                <a:latin typeface="Monaco"/>
                <a:cs typeface="Monaco"/>
              </a:rPr>
              <a:t>wall.res</a:t>
            </a:r>
            <a:endParaRPr lang="en-GB" dirty="0" smtClean="0">
              <a:latin typeface="Monaco"/>
              <a:cs typeface="Monaco"/>
            </a:endParaRPr>
          </a:p>
          <a:p>
            <a:r>
              <a:rPr lang="en-GB" i="1" dirty="0" smtClean="0">
                <a:latin typeface="Arial"/>
                <a:cs typeface="Arial"/>
              </a:rPr>
              <a:t>Protected </a:t>
            </a:r>
            <a:r>
              <a:rPr lang="en-GB" dirty="0" smtClean="0">
                <a:latin typeface="Arial"/>
                <a:cs typeface="Arial"/>
              </a:rPr>
              <a:t>variables/</a:t>
            </a:r>
            <a:r>
              <a:rPr lang="en-GB" dirty="0" err="1" smtClean="0">
                <a:latin typeface="Arial"/>
                <a:cs typeface="Arial"/>
              </a:rPr>
              <a:t>params</a:t>
            </a:r>
            <a:r>
              <a:rPr lang="en-GB" dirty="0" smtClean="0">
                <a:latin typeface="Arial"/>
                <a:cs typeface="Arial"/>
              </a:rPr>
              <a:t> cannot be accessed</a:t>
            </a:r>
          </a:p>
          <a:p>
            <a:pPr lvl="1"/>
            <a:r>
              <a:rPr lang="en-GB" dirty="0" smtClean="0">
                <a:latin typeface="Arial"/>
                <a:cs typeface="Arial"/>
              </a:rPr>
              <a:t>Don’t show up in simulation results</a:t>
            </a:r>
            <a:endParaRPr lang="en-GB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31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Multi-physics environment</a:t>
            </a:r>
            <a:endParaRPr lang="en-US" dirty="0"/>
          </a:p>
        </p:txBody>
      </p:sp>
      <p:pic>
        <p:nvPicPr>
          <p:cNvPr id="4098" name="Picture 2" descr="https://www.mech.kuleuven.be/en/tme/research/thermal_systems/foto_figuur/gallery/rp1.png/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0" y="1649760"/>
            <a:ext cx="10116358" cy="44644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3" y="2035953"/>
            <a:ext cx="9076547" cy="33942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63576" y="1558308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Block Diagram Modeling		</a:t>
            </a:r>
            <a:r>
              <a:rPr lang="en-US" dirty="0" err="1" smtClean="0">
                <a:latin typeface="+mn-lt"/>
              </a:rPr>
              <a:t>Acausal</a:t>
            </a:r>
            <a:r>
              <a:rPr lang="en-US" dirty="0" smtClean="0">
                <a:latin typeface="+mn-lt"/>
              </a:rPr>
              <a:t> Modeling</a:t>
            </a:r>
            <a:endParaRPr lang="en-US" dirty="0">
              <a:latin typeface="+mn-lt"/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7422552" y="5394495"/>
            <a:ext cx="2232248" cy="953816"/>
          </a:xfrm>
          <a:prstGeom prst="borderCallout1">
            <a:avLst>
              <a:gd name="adj1" fmla="val 18750"/>
              <a:gd name="adj2" fmla="val -8333"/>
              <a:gd name="adj3" fmla="val -77236"/>
              <a:gd name="adj4" fmla="val -12168"/>
            </a:avLst>
          </a:prstGeom>
          <a:solidFill>
            <a:srgbClr val="116E8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lt1"/>
                </a:solidFill>
              </a:rPr>
              <a:t>What does it mean to connect three ports?</a:t>
            </a:r>
            <a:endParaRPr lang="en-US" sz="2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Leuven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KULeuven</Template>
  <TotalTime>6609</TotalTime>
  <Words>1716</Words>
  <Application>Microsoft Office PowerPoint</Application>
  <PresentationFormat>Custom</PresentationFormat>
  <Paragraphs>477</Paragraphs>
  <Slides>76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Calibri</vt:lpstr>
      <vt:lpstr>Cambria Math</vt:lpstr>
      <vt:lpstr>Consolas</vt:lpstr>
      <vt:lpstr>Courier New</vt:lpstr>
      <vt:lpstr>Lucida Console</vt:lpstr>
      <vt:lpstr>Monaco</vt:lpstr>
      <vt:lpstr>Times New Roman</vt:lpstr>
      <vt:lpstr>Wingdings</vt:lpstr>
      <vt:lpstr>KULeuven</vt:lpstr>
      <vt:lpstr>Corporate-KU Leuven-Liggend-Achtergrond Wit en Watermerk</vt:lpstr>
      <vt:lpstr>          .crash course</vt:lpstr>
      <vt:lpstr>Modelica crash course</vt:lpstr>
      <vt:lpstr>What is Modelica?</vt:lpstr>
      <vt:lpstr>What is Modelica</vt:lpstr>
      <vt:lpstr>PowerPoint Presentation</vt:lpstr>
      <vt:lpstr>What is Modelica?</vt:lpstr>
      <vt:lpstr>What is Modelica?</vt:lpstr>
      <vt:lpstr>Multi-physics environment</vt:lpstr>
      <vt:lpstr>Modelica vs. Simulink-style</vt:lpstr>
      <vt:lpstr>Modelica vs. Simulink-style</vt:lpstr>
      <vt:lpstr>Modelica vs. Simulink-style</vt:lpstr>
      <vt:lpstr>How does Dymola work?</vt:lpstr>
      <vt:lpstr>Modelica environments</vt:lpstr>
      <vt:lpstr>What does Dymola do?</vt:lpstr>
      <vt:lpstr>Graphical user interface</vt:lpstr>
      <vt:lpstr>Graphical user interface</vt:lpstr>
      <vt:lpstr>Graphical user interface</vt:lpstr>
      <vt:lpstr>Graphical user interface</vt:lpstr>
      <vt:lpstr>Graphical user interface</vt:lpstr>
      <vt:lpstr>Use of Dymola with KULeuven license</vt:lpstr>
      <vt:lpstr>Modelica syntax and concepts</vt:lpstr>
      <vt:lpstr>Your first model</vt:lpstr>
      <vt:lpstr>Your second model</vt:lpstr>
      <vt:lpstr>Assigning units</vt:lpstr>
      <vt:lpstr>Physical types</vt:lpstr>
      <vt:lpstr>Documentation</vt:lpstr>
      <vt:lpstr>Equations</vt:lpstr>
      <vt:lpstr>Logical operators, control flow</vt:lpstr>
      <vt:lpstr>Let’s connect</vt:lpstr>
      <vt:lpstr>Connectors</vt:lpstr>
      <vt:lpstr>Connectors</vt:lpstr>
      <vt:lpstr>Inheritance</vt:lpstr>
      <vt:lpstr>Inheritance</vt:lpstr>
      <vt:lpstr>Homework exercise</vt:lpstr>
      <vt:lpstr>Websites</vt:lpstr>
      <vt:lpstr>Forums</vt:lpstr>
      <vt:lpstr>Modelica concepts</vt:lpstr>
      <vt:lpstr>Modelica concepts</vt:lpstr>
      <vt:lpstr>Busses and expandable connectors</vt:lpstr>
      <vt:lpstr>PowerPoint Presentation</vt:lpstr>
      <vt:lpstr>Busses and expandable connectors</vt:lpstr>
      <vt:lpstr>PowerPoint Presentation</vt:lpstr>
      <vt:lpstr>Inner/outer components</vt:lpstr>
      <vt:lpstr>Media</vt:lpstr>
      <vt:lpstr>Media</vt:lpstr>
      <vt:lpstr>Replaceable / redeclare</vt:lpstr>
      <vt:lpstr>Records</vt:lpstr>
      <vt:lpstr>Modelica libraries</vt:lpstr>
      <vt:lpstr>Modelica libraries</vt:lpstr>
      <vt:lpstr>Modelica libraries</vt:lpstr>
      <vt:lpstr>Modelica libraries</vt:lpstr>
      <vt:lpstr>Library example: IDEAS</vt:lpstr>
      <vt:lpstr>Library example: IDEAS</vt:lpstr>
      <vt:lpstr>Library example: IDEAS</vt:lpstr>
      <vt:lpstr>Library example: IDEAS</vt:lpstr>
      <vt:lpstr>Library example: IDEAS</vt:lpstr>
      <vt:lpstr>Library example: IDEAS</vt:lpstr>
      <vt:lpstr>Exercise</vt:lpstr>
      <vt:lpstr>IDEAS building models</vt:lpstr>
      <vt:lpstr>Single model</vt:lpstr>
      <vt:lpstr>Templates and interfaces</vt:lpstr>
      <vt:lpstr>Templates and interfaces</vt:lpstr>
      <vt:lpstr>Templates and interfaces</vt:lpstr>
      <vt:lpstr>Parameterized building model</vt:lpstr>
      <vt:lpstr>Parameterized generic building model</vt:lpstr>
      <vt:lpstr>Script.mos</vt:lpstr>
      <vt:lpstr>Demonstration in Dymola</vt:lpstr>
      <vt:lpstr>Advanced concepts</vt:lpstr>
      <vt:lpstr>Advanced concepts</vt:lpstr>
      <vt:lpstr>Advanced concepts</vt:lpstr>
      <vt:lpstr>Advanced concepts</vt:lpstr>
      <vt:lpstr>Advanced concepts</vt:lpstr>
      <vt:lpstr>Advanced concepts</vt:lpstr>
      <vt:lpstr>Advanced concepts</vt:lpstr>
      <vt:lpstr>Advanced applications</vt:lpstr>
      <vt:lpstr>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Christina</cp:lastModifiedBy>
  <cp:revision>210</cp:revision>
  <dcterms:created xsi:type="dcterms:W3CDTF">2004-05-06T09:28:21Z</dcterms:created>
  <dcterms:modified xsi:type="dcterms:W3CDTF">2017-10-19T17:03:59Z</dcterms:modified>
</cp:coreProperties>
</file>